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2"/>
  </p:notesMasterIdLst>
  <p:sldIdLst>
    <p:sldId id="256" r:id="rId2"/>
    <p:sldId id="449" r:id="rId3"/>
    <p:sldId id="451" r:id="rId4"/>
    <p:sldId id="468" r:id="rId5"/>
    <p:sldId id="467" r:id="rId6"/>
    <p:sldId id="478" r:id="rId7"/>
    <p:sldId id="473" r:id="rId8"/>
    <p:sldId id="480" r:id="rId9"/>
    <p:sldId id="481" r:id="rId10"/>
    <p:sldId id="474" r:id="rId11"/>
    <p:sldId id="472" r:id="rId12"/>
    <p:sldId id="439" r:id="rId13"/>
    <p:sldId id="479" r:id="rId14"/>
    <p:sldId id="476" r:id="rId15"/>
    <p:sldId id="477" r:id="rId16"/>
    <p:sldId id="482" r:id="rId17"/>
    <p:sldId id="485" r:id="rId18"/>
    <p:sldId id="484" r:id="rId19"/>
    <p:sldId id="483" r:id="rId20"/>
    <p:sldId id="492" r:id="rId21"/>
    <p:sldId id="494" r:id="rId22"/>
    <p:sldId id="493" r:id="rId23"/>
    <p:sldId id="495" r:id="rId24"/>
    <p:sldId id="486" r:id="rId25"/>
    <p:sldId id="491" r:id="rId26"/>
    <p:sldId id="490" r:id="rId27"/>
    <p:sldId id="496" r:id="rId28"/>
    <p:sldId id="497" r:id="rId29"/>
    <p:sldId id="487" r:id="rId30"/>
    <p:sldId id="367" r:id="rId31"/>
  </p:sldIdLst>
  <p:sldSz cx="24382413" cy="13716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scadia Mono" panose="020B0609020000020004" pitchFamily="49" charset="0"/>
      <p:regular r:id="rId37"/>
      <p:bold r:id="rId38"/>
    </p:embeddedFont>
    <p:embeddedFont>
      <p:font typeface="Tahoma" panose="020B0604030504040204" pitchFamily="34" charset="0"/>
      <p:regular r:id="rId39"/>
      <p:bold r:id="rId40"/>
      <p:italic r:id="rId41"/>
    </p:embeddedFont>
    <p:embeddedFont>
      <p:font typeface="TT Norms Pro" panose="02000503030000090003" charset="0"/>
      <p:regular r:id="rId42"/>
      <p:bold r:id="rId43"/>
      <p:italic r:id="rId44"/>
      <p:boldItalic r:id="rId45"/>
    </p:embeddedFont>
    <p:embeddedFont>
      <p:font typeface="TT Norms Pro Medium" panose="02000803020000090003" charset="0"/>
      <p:regular r:id="rId46"/>
      <p:italic r:id="rId47"/>
    </p:embeddedFont>
  </p:embeddedFontLst>
  <p:custDataLst>
    <p:tags r:id="rId48"/>
  </p:custDataLst>
  <p:defaultTextStyle>
    <a:defPPr>
      <a:defRPr lang="ru-RU"/>
    </a:defPPr>
    <a:lvl1pPr marL="0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6" userDrawn="1">
          <p15:clr>
            <a:srgbClr val="A4A3A4"/>
          </p15:clr>
        </p15:guide>
        <p15:guide id="2" pos="1507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77" autoAdjust="0"/>
    <p:restoredTop sz="84284" autoAdjust="0"/>
  </p:normalViewPr>
  <p:slideViewPr>
    <p:cSldViewPr snapToGrid="0" showGuides="1">
      <p:cViewPr varScale="1">
        <p:scale>
          <a:sx n="53" d="100"/>
          <a:sy n="53" d="100"/>
        </p:scale>
        <p:origin x="523" y="72"/>
      </p:cViewPr>
      <p:guideLst>
        <p:guide orient="horz" pos="7926"/>
        <p:guide pos="1507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01" d="100"/>
          <a:sy n="101" d="100"/>
        </p:scale>
        <p:origin x="2508" y="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E627D-15EB-40F5-AEC0-AD078B3D9203}" type="datetimeFigureOut">
              <a:rPr lang="ru-RU" smtClean="0"/>
              <a:t>03.04.2024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FAC02-5901-4D7E-90A5-4DB54C8C6E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0496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0D0D0D"/>
                </a:solidFill>
                <a:effectLst/>
                <a:latin typeface="+mn-lt"/>
              </a:rPr>
              <a:t>Строковый тип данных в C# представлен классом </a:t>
            </a:r>
            <a:r>
              <a:rPr lang="ru-RU" dirty="0" err="1">
                <a:latin typeface="+mn-lt"/>
              </a:rPr>
              <a:t>String</a:t>
            </a:r>
            <a:r>
              <a:rPr lang="ru-RU" b="0" i="0" dirty="0">
                <a:solidFill>
                  <a:srgbClr val="0D0D0D"/>
                </a:solidFill>
                <a:effectLst/>
                <a:latin typeface="+mn-lt"/>
              </a:rPr>
              <a:t>. Он используется для хранения и манипуляции текстовой информацией. Строки в C# являются неизменяемыми (</a:t>
            </a:r>
            <a:r>
              <a:rPr lang="ru-RU" b="0" i="0" dirty="0" err="1">
                <a:solidFill>
                  <a:srgbClr val="0D0D0D"/>
                </a:solidFill>
                <a:effectLst/>
                <a:latin typeface="+mn-lt"/>
              </a:rPr>
              <a:t>immutable</a:t>
            </a:r>
            <a:r>
              <a:rPr lang="ru-RU" b="0" i="0" dirty="0">
                <a:solidFill>
                  <a:srgbClr val="0D0D0D"/>
                </a:solidFill>
                <a:effectLst/>
                <a:latin typeface="+mn-lt"/>
              </a:rPr>
              <a:t>), что означает, что после их создания содержимое строки не может быть изменено. При изменении строки, на самом деле, создаётся новая строка с новым содержимым, а старая удаляется сборщиком мусора.</a:t>
            </a:r>
            <a:endParaRPr lang="en-US" dirty="0">
              <a:latin typeface="+mn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017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Работа с потоками и файлами в C# организована вокруг пространства имен System.IO, которое предоставляет широкий набор классов для чтения, записи, управления файлами и директориями, а также для взаимодействия с файловой системой. Рассмотрим основные концепции и классы, связанные с этой темой.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9556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Поток представляет собой последовательность байтов, которые можно читать или в которые можно писать. Это абстрактное представление данных, которое позволяет однородно работать с различными источниками данных, будь то файлы, память, сетевые соединения и т.д.</a:t>
            </a:r>
          </a:p>
          <a:p>
            <a:endParaRPr lang="ru-RU" dirty="0"/>
          </a:p>
          <a:p>
            <a:r>
              <a:rPr lang="ru-RU" dirty="0"/>
              <a:t>Stream: Абстрактный базовый класс для всех потоков. Наиболее важные методы, которые предоставляет этот класс, включают </a:t>
            </a:r>
            <a:r>
              <a:rPr lang="ru-RU" dirty="0" err="1"/>
              <a:t>Read</a:t>
            </a:r>
            <a:r>
              <a:rPr lang="ru-RU" dirty="0"/>
              <a:t>(), </a:t>
            </a:r>
            <a:r>
              <a:rPr lang="ru-RU" dirty="0" err="1"/>
              <a:t>Write</a:t>
            </a:r>
            <a:r>
              <a:rPr lang="ru-RU" dirty="0"/>
              <a:t>(), </a:t>
            </a:r>
            <a:r>
              <a:rPr lang="ru-RU" dirty="0" err="1"/>
              <a:t>Seek</a:t>
            </a:r>
            <a:r>
              <a:rPr lang="ru-RU" dirty="0"/>
              <a:t>(), и </a:t>
            </a:r>
            <a:r>
              <a:rPr lang="ru-RU" dirty="0" err="1"/>
              <a:t>Close</a:t>
            </a:r>
            <a:r>
              <a:rPr lang="ru-RU" dirty="0"/>
              <a:t>().</a:t>
            </a:r>
          </a:p>
          <a:p>
            <a:endParaRPr lang="ru-RU" dirty="0"/>
          </a:p>
          <a:p>
            <a:r>
              <a:rPr lang="ru-RU" dirty="0"/>
              <a:t>Для работы с файлами в C# используются классы File, </a:t>
            </a:r>
            <a:r>
              <a:rPr lang="ru-RU" dirty="0" err="1"/>
              <a:t>FileInfo</a:t>
            </a:r>
            <a:r>
              <a:rPr lang="ru-RU" dirty="0"/>
              <a:t>, </a:t>
            </a:r>
            <a:r>
              <a:rPr lang="ru-RU" dirty="0" err="1"/>
              <a:t>FileStream</a:t>
            </a:r>
            <a:r>
              <a:rPr lang="ru-RU" dirty="0"/>
              <a:t>, </a:t>
            </a:r>
            <a:r>
              <a:rPr lang="ru-RU" dirty="0" err="1"/>
              <a:t>StreamReader</a:t>
            </a:r>
            <a:r>
              <a:rPr lang="ru-RU" dirty="0"/>
              <a:t>, </a:t>
            </a:r>
            <a:r>
              <a:rPr lang="ru-RU" dirty="0" err="1"/>
              <a:t>StreamWriter</a:t>
            </a:r>
            <a:r>
              <a:rPr lang="ru-RU" dirty="0"/>
              <a:t> и другие.</a:t>
            </a:r>
          </a:p>
          <a:p>
            <a:endParaRPr lang="ru-RU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0566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File и </a:t>
            </a:r>
            <a:r>
              <a:rPr lang="ru-RU" dirty="0" err="1"/>
              <a:t>FileInfo</a:t>
            </a:r>
            <a:r>
              <a:rPr lang="ru-RU" dirty="0"/>
              <a:t>: Предоставляют статические (File) и </a:t>
            </a:r>
            <a:r>
              <a:rPr lang="ru-RU" dirty="0" err="1"/>
              <a:t>экземплярные</a:t>
            </a:r>
            <a:r>
              <a:rPr lang="ru-RU" dirty="0"/>
              <a:t> (</a:t>
            </a:r>
            <a:r>
              <a:rPr lang="ru-RU" dirty="0" err="1"/>
              <a:t>FileInfo</a:t>
            </a:r>
            <a:r>
              <a:rPr lang="ru-RU" dirty="0"/>
              <a:t>) методы для создания, копирования, удаления, перемещения и открытия файлов. Класс File удобен для быстрого выполнения операций с файлами, в то время как </a:t>
            </a:r>
            <a:r>
              <a:rPr lang="ru-RU" dirty="0" err="1"/>
              <a:t>FileInfo</a:t>
            </a:r>
            <a:r>
              <a:rPr lang="ru-RU" dirty="0"/>
              <a:t> требует создания объекта, но позволяет работать с файлом без повторного указания пути.</a:t>
            </a:r>
          </a:p>
          <a:p>
            <a:r>
              <a:rPr lang="ru-RU" dirty="0" err="1"/>
              <a:t>FileStream</a:t>
            </a:r>
            <a:r>
              <a:rPr lang="ru-RU" dirty="0"/>
              <a:t>: Предоставляет возможности по работе с файлами на уровне байтов. Может использоваться для чтения и записи данных.</a:t>
            </a:r>
          </a:p>
          <a:p>
            <a:r>
              <a:rPr lang="ru-RU" dirty="0" err="1"/>
              <a:t>StreamReader</a:t>
            </a:r>
            <a:r>
              <a:rPr lang="ru-RU" dirty="0"/>
              <a:t> и </a:t>
            </a:r>
            <a:r>
              <a:rPr lang="ru-RU" dirty="0" err="1"/>
              <a:t>StreamWriter</a:t>
            </a:r>
            <a:r>
              <a:rPr lang="ru-RU" dirty="0"/>
              <a:t>: Обеспечивают удобный способ чтения и записи строк в файл соответственно. </a:t>
            </a:r>
            <a:r>
              <a:rPr lang="ru-RU" dirty="0" err="1"/>
              <a:t>StreamReader</a:t>
            </a:r>
            <a:r>
              <a:rPr lang="ru-RU" dirty="0"/>
              <a:t> используется для чтения текста из файла, а </a:t>
            </a:r>
            <a:r>
              <a:rPr lang="ru-RU" dirty="0" err="1"/>
              <a:t>StreamWriter</a:t>
            </a:r>
            <a:r>
              <a:rPr lang="ru-RU" dirty="0"/>
              <a:t> — для записи текста в файл.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21814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Классы Directory и </a:t>
            </a:r>
            <a:r>
              <a:rPr lang="ru-RU" dirty="0" err="1"/>
              <a:t>DirectoryInfo</a:t>
            </a:r>
            <a:r>
              <a:rPr lang="ru-RU" dirty="0"/>
              <a:t> позволяют управлять директориями (папками). С их помощью можно создавать, удалять, перемещать директории, а также получать информацию о содержимом директорий.</a:t>
            </a:r>
            <a:endParaRPr lang="en-US" dirty="0"/>
          </a:p>
          <a:p>
            <a:r>
              <a:rPr lang="ru-RU" dirty="0"/>
              <a:t>При работе с файлами и потоками важно обрабатывать возможные исключения, такие как </a:t>
            </a:r>
            <a:r>
              <a:rPr lang="ru-RU" dirty="0" err="1"/>
              <a:t>FileNotFoundException</a:t>
            </a:r>
            <a:r>
              <a:rPr lang="ru-RU" dirty="0"/>
              <a:t>, </a:t>
            </a:r>
            <a:r>
              <a:rPr lang="ru-RU" dirty="0" err="1"/>
              <a:t>IOException</a:t>
            </a:r>
            <a:r>
              <a:rPr lang="ru-RU" dirty="0"/>
              <a:t> и другие, чтобы предотвратить сбои в работе программы при возникновении ошибок ввода-вывода.</a:t>
            </a:r>
            <a:endParaRPr lang="en-US" dirty="0"/>
          </a:p>
          <a:p>
            <a:r>
              <a:rPr lang="ru-RU" dirty="0"/>
              <a:t>Для повышения производительности и отзывчивости приложений, особенно в ситуациях с длительными операциями ввода-вывода, рекомендуется использовать асинхронные версии методов для работы с файлами, такие как </a:t>
            </a:r>
            <a:r>
              <a:rPr lang="ru-RU" dirty="0" err="1"/>
              <a:t>ReadAsync</a:t>
            </a:r>
            <a:r>
              <a:rPr lang="ru-RU" dirty="0"/>
              <a:t>(), </a:t>
            </a:r>
            <a:r>
              <a:rPr lang="ru-RU" dirty="0" err="1"/>
              <a:t>WriteAsync</a:t>
            </a:r>
            <a:r>
              <a:rPr lang="ru-RU" dirty="0"/>
              <a:t>(), </a:t>
            </a:r>
            <a:r>
              <a:rPr lang="ru-RU" dirty="0" err="1"/>
              <a:t>CopyToAsync</a:t>
            </a:r>
            <a:r>
              <a:rPr lang="ru-RU" dirty="0"/>
              <a:t>() и др.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11695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0110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JSON (JavaScript Object </a:t>
            </a:r>
            <a:r>
              <a:rPr lang="ru-RU" dirty="0" err="1"/>
              <a:t>Notation</a:t>
            </a:r>
            <a:r>
              <a:rPr lang="ru-RU" dirty="0"/>
              <a:t>) - это легкий формат обмена данными, основанный на синтаксисе JavaScript. Он широко используется для передачи данных между веб-сервером и веб-браузером, а также между веб-серверами и API. JSON представляет собой удобный и читаемый способ представления структурированных данных. В C# для работы с JSON используются классы из пространства имен </a:t>
            </a:r>
            <a:r>
              <a:rPr lang="ru-RU" dirty="0" err="1"/>
              <a:t>System.Text.Json</a:t>
            </a:r>
            <a:r>
              <a:rPr lang="ru-RU" dirty="0"/>
              <a:t> (начиная с .NET Core 3.0 и .NET 5) или </a:t>
            </a:r>
            <a:r>
              <a:rPr lang="ru-RU" dirty="0" err="1"/>
              <a:t>Newtonsoft.Json</a:t>
            </a:r>
            <a:r>
              <a:rPr lang="ru-RU" dirty="0"/>
              <a:t> (также известный как JSON.NET).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0723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JSON (JavaScript Object </a:t>
            </a:r>
            <a:r>
              <a:rPr lang="ru-RU" dirty="0" err="1"/>
              <a:t>Notation</a:t>
            </a:r>
            <a:r>
              <a:rPr lang="ru-RU" dirty="0"/>
              <a:t>) — это легкий формат обмена данными, основанный на подмножестве синтаксиса JavaScript. JSON был разработан Дугласом </a:t>
            </a:r>
            <a:r>
              <a:rPr lang="ru-RU" dirty="0" err="1"/>
              <a:t>Крокфордом</a:t>
            </a:r>
            <a:r>
              <a:rPr lang="ru-RU" dirty="0"/>
              <a:t> в 2000 году</a:t>
            </a:r>
            <a:r>
              <a:rPr lang="en-US" dirty="0"/>
              <a:t> </a:t>
            </a:r>
            <a:r>
              <a:rPr lang="ru-RU" dirty="0"/>
              <a:t>и с тех пор стал одним из наиболее популярных форматов обмена данными в веб-разработке.</a:t>
            </a:r>
            <a:endParaRPr lang="en-US" dirty="0"/>
          </a:p>
          <a:p>
            <a:r>
              <a:rPr lang="ru-RU" dirty="0"/>
              <a:t>Преимущества JSON:</a:t>
            </a:r>
          </a:p>
          <a:p>
            <a:r>
              <a:rPr lang="ru-RU" dirty="0"/>
              <a:t>Простота чтения и записи: JSON имеет простой синтаксис, что делает его легким для чтения и написания как людьми, так и компьютерами.</a:t>
            </a:r>
          </a:p>
          <a:p>
            <a:r>
              <a:rPr lang="ru-RU" dirty="0"/>
              <a:t>Поддержка различных типов данных: JSON поддерживает различные типы данных, такие как строки, числа, массивы, объекты, булевы значения и </a:t>
            </a:r>
            <a:r>
              <a:rPr lang="ru-RU" dirty="0" err="1"/>
              <a:t>null</a:t>
            </a:r>
            <a:r>
              <a:rPr lang="ru-RU" dirty="0"/>
              <a:t>.</a:t>
            </a:r>
          </a:p>
          <a:p>
            <a:r>
              <a:rPr lang="ru-RU" dirty="0"/>
              <a:t>Независимость от языка: JSON является независимым от языка форматом, что позволяет использовать его для обмена данными между приложениями, написанными на различных языках программирования.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69222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JSON представляет собой текстовый формат обмена данными, состоящий из пар "ключ-значение", в которых ключи и значения разделены двоеточием, а пары разделены запятой. Значения могут быть строками (в двойных кавычках), числами, логическими значениями (</a:t>
            </a:r>
            <a:r>
              <a:rPr lang="ru-RU" dirty="0" err="1"/>
              <a:t>true</a:t>
            </a:r>
            <a:r>
              <a:rPr lang="ru-RU" dirty="0"/>
              <a:t> или </a:t>
            </a:r>
            <a:r>
              <a:rPr lang="ru-RU" dirty="0" err="1"/>
              <a:t>false</a:t>
            </a:r>
            <a:r>
              <a:rPr lang="ru-RU" dirty="0"/>
              <a:t>), массивами (упорядоченными списками значений в квадратных скобках) или объектами (неупорядоченными коллекциями пар "ключ-значение" в фигурных скобках).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56732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6126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5710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1" i="0" dirty="0">
                <a:solidFill>
                  <a:srgbClr val="0D0D0D"/>
                </a:solidFill>
                <a:effectLst/>
                <a:latin typeface="+mn-lt"/>
              </a:rPr>
              <a:t>Основные особенности строк в C#: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0D0D0D"/>
                </a:solidFill>
                <a:effectLst/>
                <a:latin typeface="+mn-lt"/>
              </a:rPr>
              <a:t>Неизменяемость (</a:t>
            </a:r>
            <a:r>
              <a:rPr lang="ru-RU" b="1" i="0" dirty="0" err="1">
                <a:solidFill>
                  <a:srgbClr val="0D0D0D"/>
                </a:solidFill>
                <a:effectLst/>
                <a:latin typeface="+mn-lt"/>
              </a:rPr>
              <a:t>Immutability</a:t>
            </a:r>
            <a:r>
              <a:rPr lang="ru-RU" b="1" i="0" dirty="0">
                <a:solidFill>
                  <a:srgbClr val="0D0D0D"/>
                </a:solidFill>
                <a:effectLst/>
                <a:latin typeface="+mn-lt"/>
              </a:rPr>
              <a:t>):</a:t>
            </a:r>
            <a:r>
              <a:rPr lang="ru-RU" b="0" i="0" dirty="0">
                <a:solidFill>
                  <a:srgbClr val="0D0D0D"/>
                </a:solidFill>
                <a:effectLst/>
                <a:latin typeface="+mn-lt"/>
              </a:rPr>
              <a:t> Как уже было сказано, строки не могут быть изменены после их создания. Любые "изменения" приводят к созданию новой строки.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0D0D0D"/>
                </a:solidFill>
                <a:effectLst/>
                <a:latin typeface="+mn-lt"/>
              </a:rPr>
              <a:t>Класс </a:t>
            </a:r>
            <a:r>
              <a:rPr lang="ru-RU" b="1" i="0" dirty="0" err="1">
                <a:solidFill>
                  <a:srgbClr val="0D0D0D"/>
                </a:solidFill>
                <a:effectLst/>
                <a:latin typeface="+mn-lt"/>
              </a:rPr>
              <a:t>String</a:t>
            </a:r>
            <a:r>
              <a:rPr lang="ru-RU" b="1" i="0" dirty="0">
                <a:solidFill>
                  <a:srgbClr val="0D0D0D"/>
                </a:solidFill>
                <a:effectLst/>
                <a:latin typeface="+mn-lt"/>
              </a:rPr>
              <a:t>:</a:t>
            </a:r>
            <a:r>
              <a:rPr lang="ru-RU" b="0" i="0" dirty="0">
                <a:solidFill>
                  <a:srgbClr val="0D0D0D"/>
                </a:solidFill>
                <a:effectLst/>
                <a:latin typeface="+mn-lt"/>
              </a:rPr>
              <a:t> Строки представлены классом </a:t>
            </a:r>
            <a:r>
              <a:rPr lang="ru-RU" b="0" i="0" dirty="0" err="1">
                <a:solidFill>
                  <a:srgbClr val="0D0D0D"/>
                </a:solidFill>
                <a:effectLst/>
                <a:latin typeface="+mn-lt"/>
              </a:rPr>
              <a:t>System.String</a:t>
            </a:r>
            <a:r>
              <a:rPr lang="ru-RU" b="0" i="0" dirty="0">
                <a:solidFill>
                  <a:srgbClr val="0D0D0D"/>
                </a:solidFill>
                <a:effectLst/>
                <a:latin typeface="+mn-lt"/>
              </a:rPr>
              <a:t>. Этот класс предоставляет множество методов для работы со строками, такие как сравнение, поиск, замена подстрок и форматирование.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0D0D0D"/>
                </a:solidFill>
                <a:effectLst/>
                <a:latin typeface="+mn-lt"/>
              </a:rPr>
              <a:t>Литералы строк:</a:t>
            </a:r>
            <a:r>
              <a:rPr lang="ru-RU" b="0" i="0" dirty="0">
                <a:solidFill>
                  <a:srgbClr val="0D0D0D"/>
                </a:solidFill>
                <a:effectLst/>
                <a:latin typeface="+mn-lt"/>
              </a:rPr>
              <a:t> Строки могут быть инициализированы с использованием строковых литералов, заключая текст в двойные кавычки, например, "Привет, мир!".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0D0D0D"/>
                </a:solidFill>
                <a:effectLst/>
                <a:latin typeface="+mn-lt"/>
              </a:rPr>
              <a:t>Экранирование символов:</a:t>
            </a:r>
            <a:r>
              <a:rPr lang="ru-RU" b="0" i="0" dirty="0">
                <a:solidFill>
                  <a:srgbClr val="0D0D0D"/>
                </a:solidFill>
                <a:effectLst/>
                <a:latin typeface="+mn-lt"/>
              </a:rPr>
              <a:t> В строковых литералах могут использоваться экранированные последовательности, такие как \n для новой строки или \\ для обратной косой черты.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0D0D0D"/>
                </a:solidFill>
                <a:effectLst/>
                <a:latin typeface="+mn-lt"/>
              </a:rPr>
              <a:t>@-строки (</a:t>
            </a:r>
            <a:r>
              <a:rPr lang="ru-RU" b="1" i="0" dirty="0" err="1">
                <a:solidFill>
                  <a:srgbClr val="0D0D0D"/>
                </a:solidFill>
                <a:effectLst/>
                <a:latin typeface="+mn-lt"/>
              </a:rPr>
              <a:t>verbatim</a:t>
            </a:r>
            <a:r>
              <a:rPr lang="ru-RU" b="1" i="0" dirty="0">
                <a:solidFill>
                  <a:srgbClr val="0D0D0D"/>
                </a:solidFill>
                <a:effectLst/>
                <a:latin typeface="+mn-lt"/>
              </a:rPr>
              <a:t> </a:t>
            </a:r>
            <a:r>
              <a:rPr lang="ru-RU" b="1" i="0" dirty="0" err="1">
                <a:solidFill>
                  <a:srgbClr val="0D0D0D"/>
                </a:solidFill>
                <a:effectLst/>
                <a:latin typeface="+mn-lt"/>
              </a:rPr>
              <a:t>strings</a:t>
            </a:r>
            <a:r>
              <a:rPr lang="ru-RU" b="1" i="0" dirty="0">
                <a:solidFill>
                  <a:srgbClr val="0D0D0D"/>
                </a:solidFill>
                <a:effectLst/>
                <a:latin typeface="+mn-lt"/>
              </a:rPr>
              <a:t>):</a:t>
            </a:r>
            <a:r>
              <a:rPr lang="ru-RU" b="0" i="0" dirty="0">
                <a:solidFill>
                  <a:srgbClr val="0D0D0D"/>
                </a:solidFill>
                <a:effectLst/>
                <a:latin typeface="+mn-lt"/>
              </a:rPr>
              <a:t> Строки, предваряемые символом @, не обрабатывают экранированные последовательности и позволяют включать в строку символы новой строки и кавычки без использования экранирования, что особенно полезно при работе с путями файлов.</a:t>
            </a:r>
            <a:endParaRPr lang="en-US" dirty="0">
              <a:latin typeface="+mn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00915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80983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65643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0D0D0D"/>
                </a:solidFill>
                <a:effectLst/>
                <a:latin typeface="+mn-lt"/>
              </a:rPr>
              <a:t>XML (</a:t>
            </a:r>
            <a:r>
              <a:rPr lang="ru-RU" b="0" i="0" dirty="0" err="1">
                <a:solidFill>
                  <a:srgbClr val="0D0D0D"/>
                </a:solidFill>
                <a:effectLst/>
                <a:latin typeface="+mn-lt"/>
              </a:rPr>
              <a:t>eXtensible</a:t>
            </a:r>
            <a:r>
              <a:rPr lang="ru-RU" b="0" i="0" dirty="0">
                <a:solidFill>
                  <a:srgbClr val="0D0D0D"/>
                </a:solidFill>
                <a:effectLst/>
                <a:latin typeface="+mn-lt"/>
              </a:rPr>
              <a:t> </a:t>
            </a:r>
            <a:r>
              <a:rPr lang="ru-RU" b="0" i="0" dirty="0" err="1">
                <a:solidFill>
                  <a:srgbClr val="0D0D0D"/>
                </a:solidFill>
                <a:effectLst/>
                <a:latin typeface="+mn-lt"/>
              </a:rPr>
              <a:t>Markup</a:t>
            </a:r>
            <a:r>
              <a:rPr lang="ru-RU" b="0" i="0" dirty="0">
                <a:solidFill>
                  <a:srgbClr val="0D0D0D"/>
                </a:solidFill>
                <a:effectLst/>
                <a:latin typeface="+mn-lt"/>
              </a:rPr>
              <a:t> Language) - это распространенный формат обмена данными, который используется для структурирования и хранения информации в виде документа, состоящего из тегов и текстового содержимого.</a:t>
            </a:r>
            <a:endParaRPr lang="en-US" b="0" i="0" dirty="0">
              <a:solidFill>
                <a:srgbClr val="0D0D0D"/>
              </a:solidFill>
              <a:effectLst/>
              <a:latin typeface="+mn-lt"/>
            </a:endParaRPr>
          </a:p>
          <a:p>
            <a:r>
              <a:rPr lang="ru-RU" b="0" i="0" dirty="0">
                <a:solidFill>
                  <a:srgbClr val="0D0D0D"/>
                </a:solidFill>
                <a:effectLst/>
                <a:latin typeface="+mn-lt"/>
              </a:rPr>
              <a:t>В начале 1990-х годов, с распространением Интернета и развитием компьютерных сетей, возникла необходимость в стандартизированном формате для обмена данными между различными системами. Существующие форматы данных, такие как HTML, были ограничены в своей функциональности и не могли удовлетворить потребности в обмене структурированными данными.</a:t>
            </a:r>
            <a:endParaRPr lang="en-US" b="0" i="0" dirty="0">
              <a:solidFill>
                <a:srgbClr val="0D0D0D"/>
              </a:solidFill>
              <a:effectLst/>
              <a:latin typeface="+mn-lt"/>
            </a:endParaRPr>
          </a:p>
          <a:p>
            <a:r>
              <a:rPr lang="ru-RU" b="0" i="0" dirty="0">
                <a:solidFill>
                  <a:srgbClr val="0D0D0D"/>
                </a:solidFill>
                <a:effectLst/>
                <a:latin typeface="+mn-lt"/>
              </a:rPr>
              <a:t>XML был предложен в 1996 году группой разработчиков в компании Microsoft, включая Тима Брей и Дэвида </a:t>
            </a:r>
            <a:r>
              <a:rPr lang="ru-RU" b="0" i="0" dirty="0" err="1">
                <a:solidFill>
                  <a:srgbClr val="0D0D0D"/>
                </a:solidFill>
                <a:effectLst/>
                <a:latin typeface="+mn-lt"/>
              </a:rPr>
              <a:t>Слоана</a:t>
            </a:r>
            <a:r>
              <a:rPr lang="ru-RU" b="0" i="0" dirty="0">
                <a:solidFill>
                  <a:srgbClr val="0D0D0D"/>
                </a:solidFill>
                <a:effectLst/>
                <a:latin typeface="+mn-lt"/>
              </a:rPr>
              <a:t>. Они разработали его как универсальный формат для представления структурированных данных и документов, который был бы легко читаемым как человеком, так и компьютером.</a:t>
            </a:r>
            <a:endParaRPr lang="en-US" b="0" i="0" dirty="0">
              <a:solidFill>
                <a:srgbClr val="0D0D0D"/>
              </a:solidFill>
              <a:effectLst/>
              <a:latin typeface="+mn-lt"/>
            </a:endParaRPr>
          </a:p>
          <a:p>
            <a:r>
              <a:rPr lang="ru-RU" b="0" i="0" dirty="0">
                <a:solidFill>
                  <a:srgbClr val="0D0D0D"/>
                </a:solidFill>
                <a:effectLst/>
                <a:latin typeface="+mn-lt"/>
              </a:rPr>
              <a:t>XML был стандартизирован в 1998 году World Wide Web </a:t>
            </a:r>
            <a:r>
              <a:rPr lang="ru-RU" b="0" i="0" dirty="0" err="1">
                <a:solidFill>
                  <a:srgbClr val="0D0D0D"/>
                </a:solidFill>
                <a:effectLst/>
                <a:latin typeface="+mn-lt"/>
              </a:rPr>
              <a:t>Consortium</a:t>
            </a:r>
            <a:r>
              <a:rPr lang="ru-RU" b="0" i="0" dirty="0">
                <a:solidFill>
                  <a:srgbClr val="0D0D0D"/>
                </a:solidFill>
                <a:effectLst/>
                <a:latin typeface="+mn-lt"/>
              </a:rPr>
              <a:t> (W3C), что способствовало его широкому распространению и принятию в индустрии. Этот стандартный формат обмена данными был важным шагом для обеспечения совместимости и </a:t>
            </a:r>
            <a:r>
              <a:rPr lang="ru-RU" b="0" i="0" dirty="0" err="1">
                <a:solidFill>
                  <a:srgbClr val="0D0D0D"/>
                </a:solidFill>
                <a:effectLst/>
                <a:latin typeface="+mn-lt"/>
              </a:rPr>
              <a:t>интероперабельности</a:t>
            </a:r>
            <a:r>
              <a:rPr lang="ru-RU" b="0" i="0" dirty="0">
                <a:solidFill>
                  <a:srgbClr val="0D0D0D"/>
                </a:solidFill>
                <a:effectLst/>
                <a:latin typeface="+mn-lt"/>
              </a:rPr>
              <a:t> между различными системами и приложениями.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25011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latin typeface="+mn-lt"/>
              </a:rPr>
              <a:t>Теги</a:t>
            </a:r>
            <a:r>
              <a:rPr lang="en-US" dirty="0">
                <a:latin typeface="+mn-lt"/>
              </a:rPr>
              <a:t> (node)</a:t>
            </a:r>
            <a:r>
              <a:rPr lang="ru-RU" dirty="0">
                <a:latin typeface="+mn-lt"/>
              </a:rPr>
              <a:t>: Основная единица данных в XML - это элементы, которые обрамляются тегами. Теги могут иметь атрибуты и содержимое.</a:t>
            </a:r>
            <a:endParaRPr lang="en-US" dirty="0">
              <a:latin typeface="+mn-lt"/>
            </a:endParaRPr>
          </a:p>
          <a:p>
            <a:r>
              <a:rPr lang="ru-RU" dirty="0">
                <a:latin typeface="+mn-lt"/>
              </a:rPr>
              <a:t>Атрибуты: Элементы могут иметь атрибуты, которые предоставляют дополнительную информацию о элементе. Атрибуты указываются в начале открывающего тега и имеют имя и значение.</a:t>
            </a:r>
            <a:endParaRPr lang="en-US" dirty="0">
              <a:latin typeface="+mn-lt"/>
            </a:endParaRPr>
          </a:p>
          <a:p>
            <a:r>
              <a:rPr lang="ru-RU" dirty="0">
                <a:latin typeface="+mn-lt"/>
              </a:rPr>
              <a:t>Структура: XML документ имеет иерархическую структуру, где элементы могут быть вложенными друг в друга, создавая древовидную структуру данных.</a:t>
            </a:r>
          </a:p>
          <a:p>
            <a:r>
              <a:rPr lang="ru-RU" dirty="0">
                <a:latin typeface="+mn-lt"/>
              </a:rPr>
              <a:t>Простота и расширяемость: XML прост в использовании и понимании, а также легко расширяется для поддержки различных типов данных и структур.</a:t>
            </a:r>
          </a:p>
          <a:p>
            <a:r>
              <a:rPr lang="ru-RU" dirty="0">
                <a:latin typeface="+mn-lt"/>
              </a:rPr>
              <a:t>Поддержка </a:t>
            </a:r>
            <a:r>
              <a:rPr lang="ru-RU" dirty="0" err="1">
                <a:latin typeface="+mn-lt"/>
              </a:rPr>
              <a:t>Unicode</a:t>
            </a:r>
            <a:r>
              <a:rPr lang="ru-RU" dirty="0">
                <a:latin typeface="+mn-lt"/>
              </a:rPr>
              <a:t>: XML поддерживает использование символов </a:t>
            </a:r>
            <a:r>
              <a:rPr lang="ru-RU" dirty="0" err="1">
                <a:latin typeface="+mn-lt"/>
              </a:rPr>
              <a:t>Unicode</a:t>
            </a:r>
            <a:r>
              <a:rPr lang="ru-RU" dirty="0">
                <a:latin typeface="+mn-lt"/>
              </a:rPr>
              <a:t>, что позволяет представлять данные на различных языках и с различными символами.</a:t>
            </a:r>
          </a:p>
          <a:p>
            <a:r>
              <a:rPr lang="ru-RU" dirty="0">
                <a:latin typeface="+mn-lt"/>
              </a:rPr>
              <a:t>Универсальность: XML используется во многих областях, таких как веб-разработка, обмен данными между приложениями, настройка конфигурации, хранение структурированных данных и многое другое.</a:t>
            </a:r>
            <a:endParaRPr lang="en-US" dirty="0">
              <a:latin typeface="+mn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7913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79385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34765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0091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latin typeface="+mn-lt"/>
              </a:rPr>
              <a:t>В C# для работы с отдельными символами используется тип char. Он представляет собой один символ в </a:t>
            </a:r>
            <a:r>
              <a:rPr lang="ru-RU" dirty="0" err="1">
                <a:latin typeface="+mn-lt"/>
              </a:rPr>
              <a:t>Unicode</a:t>
            </a:r>
            <a:r>
              <a:rPr lang="ru-RU" dirty="0">
                <a:latin typeface="+mn-lt"/>
              </a:rPr>
              <a:t>, занимая 2 байта (16 бит) и позволяя кодировать символы со всего мира, не ограничиваясь только ASCII-набором.</a:t>
            </a:r>
            <a:endParaRPr lang="en-US" dirty="0">
              <a:latin typeface="+mn-lt"/>
            </a:endParaRPr>
          </a:p>
          <a:p>
            <a:r>
              <a:rPr lang="ru-RU" dirty="0">
                <a:latin typeface="+mn-lt"/>
              </a:rPr>
              <a:t>ASCII — это американский стандартный код для обмена информацией, представляющий собой набор из 128 символов. Эти символы включают в себя латинские буквы в верхнем и нижнем регистре, цифры, знаки пунктуации и управляющие коды. В </a:t>
            </a:r>
            <a:r>
              <a:rPr lang="ru-RU" dirty="0" err="1">
                <a:latin typeface="+mn-lt"/>
              </a:rPr>
              <a:t>Unicode</a:t>
            </a:r>
            <a:r>
              <a:rPr lang="ru-RU" dirty="0">
                <a:latin typeface="+mn-lt"/>
              </a:rPr>
              <a:t> ASCII-символы занимают первые 128 кодов, что обеспечивает их совместимость.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6061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latin typeface="+mn-lt"/>
              </a:rPr>
              <a:t>Даже работая в C# с его поддержкой </a:t>
            </a:r>
            <a:r>
              <a:rPr lang="ru-RU" dirty="0" err="1">
                <a:latin typeface="+mn-lt"/>
              </a:rPr>
              <a:t>Unicode</a:t>
            </a:r>
            <a:r>
              <a:rPr lang="ru-RU" dirty="0">
                <a:latin typeface="+mn-lt"/>
              </a:rPr>
              <a:t>, вы можете выполнять операции с ASCII-символами, осуществляя манипуляции с их числовыми кодами.</a:t>
            </a:r>
          </a:p>
          <a:p>
            <a:r>
              <a:rPr lang="ru-RU" dirty="0">
                <a:latin typeface="+mn-lt"/>
              </a:rPr>
              <a:t>Класс </a:t>
            </a:r>
            <a:r>
              <a:rPr lang="ru-RU" dirty="0" err="1">
                <a:latin typeface="+mn-lt"/>
              </a:rPr>
              <a:t>System.Char</a:t>
            </a:r>
            <a:r>
              <a:rPr lang="ru-RU" dirty="0">
                <a:latin typeface="+mn-lt"/>
              </a:rPr>
              <a:t> в .NET предоставляет множество статических методов для работы с символами, например, для проверки, является ли символ буквой, цифрой, пробелом и так далее.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3027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754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0D0D0D"/>
                </a:solidFill>
                <a:effectLst/>
                <a:latin typeface="+mn-lt"/>
              </a:rPr>
              <a:t>В C# строки представляют собой объекты класса </a:t>
            </a:r>
            <a:r>
              <a:rPr lang="ru-RU" dirty="0" err="1">
                <a:latin typeface="+mn-lt"/>
              </a:rPr>
              <a:t>String</a:t>
            </a:r>
            <a:r>
              <a:rPr lang="ru-RU" b="0" i="0" dirty="0">
                <a:solidFill>
                  <a:srgbClr val="0D0D0D"/>
                </a:solidFill>
                <a:effectLst/>
                <a:latin typeface="+mn-lt"/>
              </a:rPr>
              <a:t>, и благодаря этому они обладают множеством методов для выполнения различных операций: поиска, сравнения, изменения содержимого и других. Рассмотрим некоторые из наиболее часто используемых операций со строками.</a:t>
            </a:r>
            <a:endParaRPr lang="en-US" dirty="0">
              <a:latin typeface="+mn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4335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>
              <a:latin typeface="+mn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0751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latin typeface="+mn-lt"/>
              </a:rPr>
              <a:t>Сравнение строк</a:t>
            </a:r>
          </a:p>
          <a:p>
            <a:r>
              <a:rPr lang="ru-RU" dirty="0">
                <a:latin typeface="+mn-lt"/>
              </a:rPr>
              <a:t>Для сравнения строк в C# можно использовать методы </a:t>
            </a:r>
            <a:r>
              <a:rPr lang="ru-RU" dirty="0" err="1">
                <a:latin typeface="+mn-lt"/>
              </a:rPr>
              <a:t>Equals</a:t>
            </a:r>
            <a:r>
              <a:rPr lang="ru-RU" dirty="0">
                <a:latin typeface="+mn-lt"/>
              </a:rPr>
              <a:t>, </a:t>
            </a:r>
            <a:r>
              <a:rPr lang="ru-RU" dirty="0" err="1">
                <a:latin typeface="+mn-lt"/>
              </a:rPr>
              <a:t>Compare</a:t>
            </a:r>
            <a:r>
              <a:rPr lang="ru-RU" dirty="0">
                <a:latin typeface="+mn-lt"/>
              </a:rPr>
              <a:t> и </a:t>
            </a:r>
            <a:r>
              <a:rPr lang="ru-RU" dirty="0" err="1">
                <a:latin typeface="+mn-lt"/>
              </a:rPr>
              <a:t>CompareTo</a:t>
            </a:r>
            <a:r>
              <a:rPr lang="ru-RU" dirty="0">
                <a:latin typeface="+mn-lt"/>
              </a:rPr>
              <a:t>, а также операторы == и !=. Важно помнить, что сравнение может быть чувствительным или нечувствительным к регистру в зависимости от выбранного метода или параметров. Также можно использовать метод </a:t>
            </a:r>
            <a:r>
              <a:rPr lang="ru-RU" dirty="0" err="1">
                <a:latin typeface="+mn-lt"/>
              </a:rPr>
              <a:t>StringComparison</a:t>
            </a:r>
            <a:r>
              <a:rPr lang="ru-RU" dirty="0">
                <a:latin typeface="+mn-lt"/>
              </a:rPr>
              <a:t> для указания способа сравнения.</a:t>
            </a:r>
          </a:p>
          <a:p>
            <a:r>
              <a:rPr lang="ru-RU" dirty="0">
                <a:latin typeface="+mn-lt"/>
              </a:rPr>
              <a:t>Регулярные выражения</a:t>
            </a:r>
          </a:p>
          <a:p>
            <a:r>
              <a:rPr lang="ru-RU" dirty="0">
                <a:latin typeface="+mn-lt"/>
              </a:rPr>
              <a:t>Для сложных операций поиска и замены в строках в C# можно использовать регулярные выражения с помощью класса </a:t>
            </a:r>
            <a:r>
              <a:rPr lang="ru-RU" dirty="0" err="1">
                <a:latin typeface="+mn-lt"/>
              </a:rPr>
              <a:t>System.Text.RegularExpressions.Regex</a:t>
            </a:r>
            <a:r>
              <a:rPr lang="ru-RU" dirty="0">
                <a:latin typeface="+mn-lt"/>
              </a:rPr>
              <a:t>. Регулярные выражения предоставляют мощный и гибкий способ обработки текста.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4558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latin typeface="+mn-lt"/>
              </a:rPr>
              <a:t>Практические советы</a:t>
            </a:r>
          </a:p>
          <a:p>
            <a:r>
              <a:rPr lang="ru-RU" dirty="0">
                <a:latin typeface="+mn-lt"/>
              </a:rPr>
              <a:t>Используйте </a:t>
            </a:r>
            <a:r>
              <a:rPr lang="ru-RU" dirty="0" err="1">
                <a:latin typeface="+mn-lt"/>
              </a:rPr>
              <a:t>StringBuilder</a:t>
            </a:r>
            <a:r>
              <a:rPr lang="ru-RU" dirty="0">
                <a:latin typeface="+mn-lt"/>
              </a:rPr>
              <a:t> для эффективной конкатенации строк в циклах или при большом количестве операций над строками.</a:t>
            </a:r>
          </a:p>
          <a:p>
            <a:r>
              <a:rPr lang="ru-RU" dirty="0">
                <a:latin typeface="+mn-lt"/>
              </a:rPr>
              <a:t>Будьте внимательны при сравнении строк, особенно с учетом локализации и регистра символов.</a:t>
            </a:r>
          </a:p>
          <a:p>
            <a:r>
              <a:rPr lang="ru-RU" dirty="0">
                <a:latin typeface="+mn-lt"/>
              </a:rPr>
              <a:t>Для работы с текстовыми данными, требующими частого изменения, рассмотрите использование других структур данных или </a:t>
            </a:r>
            <a:r>
              <a:rPr lang="ru-RU" dirty="0" err="1">
                <a:latin typeface="+mn-lt"/>
              </a:rPr>
              <a:t>StringBuilder</a:t>
            </a:r>
            <a:r>
              <a:rPr lang="ru-RU" dirty="0">
                <a:latin typeface="+mn-lt"/>
              </a:rPr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1777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5185743"/>
            <a:ext cx="9952581" cy="3850681"/>
          </a:xfrm>
        </p:spPr>
        <p:txBody>
          <a:bodyPr anchor="t">
            <a:noAutofit/>
          </a:bodyPr>
          <a:lstStyle>
            <a:lvl1pPr algn="l">
              <a:lnSpc>
                <a:spcPts val="7700"/>
              </a:lnSpc>
              <a:defRPr sz="8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8516" y="9036424"/>
            <a:ext cx="9952581" cy="1999559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/>
              <a:t>Фамилия Имя Отчество</a:t>
            </a:r>
            <a:br>
              <a:rPr lang="ru-RU" dirty="0"/>
            </a:br>
            <a:r>
              <a:rPr lang="ru-RU" dirty="0"/>
              <a:t>Должность спикера в одну</a:t>
            </a:r>
            <a:br>
              <a:rPr lang="ru-RU" dirty="0"/>
            </a:br>
            <a:r>
              <a:rPr lang="ru-RU" dirty="0"/>
              <a:t>или более строк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00460" y="11867187"/>
            <a:ext cx="3033416" cy="7302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05606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8516" y="7924800"/>
            <a:ext cx="6936767" cy="37957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Управление науки формирует приоритетные направления научно-исследовательской деятельности университета </a:t>
            </a:r>
            <a:br>
              <a:rPr lang="ru-RU" dirty="0"/>
            </a:br>
            <a:r>
              <a:rPr lang="ru-RU" dirty="0"/>
              <a:t>с целью создания и освоения </a:t>
            </a:r>
            <a:br>
              <a:rPr lang="ru-RU" dirty="0"/>
            </a:br>
            <a:r>
              <a:rPr lang="ru-RU" dirty="0"/>
              <a:t>новых технологий, становления </a:t>
            </a:r>
            <a:br>
              <a:rPr lang="ru-RU" dirty="0"/>
            </a:br>
            <a:r>
              <a:rPr lang="ru-RU" dirty="0"/>
              <a:t>и развития научных школ</a:t>
            </a:r>
          </a:p>
        </p:txBody>
      </p:sp>
      <p:sp>
        <p:nvSpPr>
          <p:cNvPr id="9" name="Текст 6"/>
          <p:cNvSpPr>
            <a:spLocks noGrp="1"/>
          </p:cNvSpPr>
          <p:nvPr>
            <p:ph type="body" sz="quarter" idx="13" hasCustomPrompt="1"/>
          </p:nvPr>
        </p:nvSpPr>
        <p:spPr>
          <a:xfrm>
            <a:off x="1338232" y="7037794"/>
            <a:ext cx="6897051" cy="593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Достижения науки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8674101" y="7037794"/>
            <a:ext cx="6937374" cy="593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Научное сообщество</a:t>
            </a:r>
          </a:p>
        </p:txBody>
      </p:sp>
      <p:sp>
        <p:nvSpPr>
          <p:cNvPr id="21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16054389" y="7037793"/>
            <a:ext cx="6937374" cy="593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События отрасли</a:t>
            </a:r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24" hasCustomPrompt="1"/>
          </p:nvPr>
        </p:nvSpPr>
        <p:spPr>
          <a:xfrm>
            <a:off x="8674101" y="7924800"/>
            <a:ext cx="6936767" cy="37957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Управление науки занимается развитием научно-технического потенциала подразделений университета, отдельных сотрудников и университета</a:t>
            </a:r>
            <a:br>
              <a:rPr lang="ru-RU" dirty="0"/>
            </a:br>
            <a:r>
              <a:rPr lang="ru-RU" dirty="0"/>
              <a:t>в целом, способствует правовой охране</a:t>
            </a:r>
          </a:p>
        </p:txBody>
      </p:sp>
      <p:sp>
        <p:nvSpPr>
          <p:cNvPr id="23" name="Текст 6"/>
          <p:cNvSpPr>
            <a:spLocks noGrp="1"/>
          </p:cNvSpPr>
          <p:nvPr>
            <p:ph type="body" sz="quarter" idx="25" hasCustomPrompt="1"/>
          </p:nvPr>
        </p:nvSpPr>
        <p:spPr>
          <a:xfrm>
            <a:off x="16054996" y="7924800"/>
            <a:ext cx="6936767" cy="37957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Информация о реализуемых образовательных программах,</a:t>
            </a:r>
            <a:br>
              <a:rPr lang="ru-RU" dirty="0"/>
            </a:br>
            <a:r>
              <a:rPr lang="ru-RU" dirty="0"/>
              <a:t>в том числе о реализуемых адаптированных образователь-</a:t>
            </a:r>
            <a:br>
              <a:rPr lang="ru-RU" dirty="0"/>
            </a:br>
            <a:r>
              <a:rPr lang="ru-RU" dirty="0" err="1"/>
              <a:t>ных</a:t>
            </a:r>
            <a:r>
              <a:rPr lang="ru-RU" dirty="0"/>
              <a:t> программах, с указанием </a:t>
            </a:r>
            <a:br>
              <a:rPr lang="ru-RU" dirty="0"/>
            </a:br>
            <a:r>
              <a:rPr lang="ru-RU" dirty="0"/>
              <a:t>в отношении каждой </a:t>
            </a:r>
            <a:r>
              <a:rPr lang="ru-RU" dirty="0" err="1"/>
              <a:t>образо</a:t>
            </a:r>
            <a:r>
              <a:rPr lang="ru-RU" dirty="0"/>
              <a:t>-</a:t>
            </a:r>
            <a:br>
              <a:rPr lang="ru-RU" dirty="0"/>
            </a:br>
            <a:r>
              <a:rPr lang="ru-RU" dirty="0" err="1"/>
              <a:t>вательной</a:t>
            </a:r>
            <a:r>
              <a:rPr lang="ru-RU" dirty="0"/>
              <a:t> программы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4776190"/>
            <a:ext cx="2217600" cy="18396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351" y="4599790"/>
            <a:ext cx="1764000" cy="2016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6300" y="4401790"/>
            <a:ext cx="1924670" cy="22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35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Акцентные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12442825" y="4707604"/>
            <a:ext cx="11939588" cy="57127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7765" y="4572755"/>
            <a:ext cx="10627535" cy="77002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is simply dummy text </a:t>
            </a:r>
            <a:br>
              <a:rPr lang="en-US" dirty="0"/>
            </a:br>
            <a:r>
              <a:rPr lang="en-US" dirty="0"/>
              <a:t>of the printing and typesetting industry</a:t>
            </a:r>
          </a:p>
          <a:p>
            <a:pPr lvl="0"/>
            <a:r>
              <a:rPr lang="en-US" dirty="0"/>
              <a:t>Lorem Ipsum has been the industry's standard dummy text ever since the 1500s, when an unknown printer took a galley </a:t>
            </a:r>
            <a:br>
              <a:rPr lang="en-US" dirty="0"/>
            </a:br>
            <a:r>
              <a:rPr lang="en-US" dirty="0"/>
              <a:t>of type and scrambled it to make a type </a:t>
            </a:r>
            <a:br>
              <a:rPr lang="en-US" dirty="0"/>
            </a:br>
            <a:r>
              <a:rPr lang="en-US" dirty="0"/>
              <a:t>specimen book. It has survived not only </a:t>
            </a:r>
            <a:br>
              <a:rPr lang="en-US" dirty="0"/>
            </a:br>
            <a:r>
              <a:rPr lang="en-US" dirty="0"/>
              <a:t>five centuries, but also the leap into electronic typesetting, remaining essentially unchanged. It was </a:t>
            </a:r>
            <a:r>
              <a:rPr lang="en-US" dirty="0" err="1"/>
              <a:t>popularised</a:t>
            </a:r>
            <a:endParaRPr lang="en-US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1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16035339" y="5373052"/>
            <a:ext cx="6937374" cy="118014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3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1-е место</a:t>
            </a:r>
          </a:p>
        </p:txBody>
      </p:sp>
      <p:sp>
        <p:nvSpPr>
          <p:cNvPr id="23" name="Текст 6"/>
          <p:cNvSpPr>
            <a:spLocks noGrp="1"/>
          </p:cNvSpPr>
          <p:nvPr>
            <p:ph type="body" sz="quarter" idx="25" hasCustomPrompt="1"/>
          </p:nvPr>
        </p:nvSpPr>
        <p:spPr>
          <a:xfrm>
            <a:off x="16035946" y="6648450"/>
            <a:ext cx="6936767" cy="33147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bg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 err="1"/>
              <a:t>cреди</a:t>
            </a:r>
            <a:r>
              <a:rPr lang="ru-RU" dirty="0"/>
              <a:t> вузов Проекта 5–100 </a:t>
            </a:r>
            <a:br>
              <a:rPr lang="ru-RU" dirty="0"/>
            </a:br>
            <a:r>
              <a:rPr lang="ru-RU" dirty="0"/>
              <a:t>по количеству публикаций </a:t>
            </a:r>
            <a:br>
              <a:rPr lang="ru-RU" dirty="0"/>
            </a:br>
            <a:r>
              <a:rPr lang="ru-RU" dirty="0"/>
              <a:t>в материаловедении </a:t>
            </a:r>
            <a:br>
              <a:rPr lang="ru-RU" dirty="0"/>
            </a:br>
            <a:r>
              <a:rPr lang="ru-RU" dirty="0"/>
              <a:t>в журналах первого квартиля по SNIP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279" y="5430202"/>
            <a:ext cx="2167200" cy="181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15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Акцентные плашки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/>
          <p:cNvSpPr/>
          <p:nvPr userDrawn="1"/>
        </p:nvSpPr>
        <p:spPr>
          <a:xfrm>
            <a:off x="0" y="4707604"/>
            <a:ext cx="24382413" cy="737009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7765" y="6553200"/>
            <a:ext cx="10627535" cy="20574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baseline="0">
                <a:solidFill>
                  <a:schemeClr val="bg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is simply dummy text </a:t>
            </a:r>
            <a:br>
              <a:rPr lang="en-US" dirty="0"/>
            </a:br>
            <a:r>
              <a:rPr lang="en-US" dirty="0"/>
              <a:t>of the printing and typesetting industry</a:t>
            </a:r>
          </a:p>
          <a:p>
            <a:pPr lvl="0"/>
            <a:r>
              <a:rPr lang="en-US" dirty="0"/>
              <a:t>Lorem Ipsum is simply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14" name="Текст 6"/>
          <p:cNvSpPr>
            <a:spLocks noGrp="1"/>
          </p:cNvSpPr>
          <p:nvPr>
            <p:ph type="body" sz="quarter" idx="26" hasCustomPrompt="1"/>
          </p:nvPr>
        </p:nvSpPr>
        <p:spPr>
          <a:xfrm>
            <a:off x="1297765" y="5646681"/>
            <a:ext cx="10627535" cy="103986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 b="0" baseline="0">
                <a:solidFill>
                  <a:schemeClr val="accent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Lorem</a:t>
            </a:r>
          </a:p>
        </p:txBody>
      </p:sp>
      <p:sp>
        <p:nvSpPr>
          <p:cNvPr id="20" name="Текст 6"/>
          <p:cNvSpPr>
            <a:spLocks noGrp="1"/>
          </p:cNvSpPr>
          <p:nvPr>
            <p:ph type="body" sz="quarter" idx="27" hasCustomPrompt="1"/>
          </p:nvPr>
        </p:nvSpPr>
        <p:spPr>
          <a:xfrm>
            <a:off x="1297765" y="9692640"/>
            <a:ext cx="10627535" cy="20574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baseline="0">
                <a:solidFill>
                  <a:schemeClr val="bg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is simply dummy text </a:t>
            </a:r>
            <a:br>
              <a:rPr lang="en-US" dirty="0"/>
            </a:br>
            <a:r>
              <a:rPr lang="en-US" dirty="0"/>
              <a:t>of the printing and typesetting industry</a:t>
            </a:r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28" hasCustomPrompt="1"/>
          </p:nvPr>
        </p:nvSpPr>
        <p:spPr>
          <a:xfrm>
            <a:off x="1297765" y="8786121"/>
            <a:ext cx="10627535" cy="103986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 b="0" baseline="0">
                <a:solidFill>
                  <a:schemeClr val="accent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Lorem</a:t>
            </a:r>
          </a:p>
        </p:txBody>
      </p:sp>
      <p:sp>
        <p:nvSpPr>
          <p:cNvPr id="24" name="Текст 6"/>
          <p:cNvSpPr>
            <a:spLocks noGrp="1"/>
          </p:cNvSpPr>
          <p:nvPr>
            <p:ph type="body" sz="quarter" idx="29" hasCustomPrompt="1"/>
          </p:nvPr>
        </p:nvSpPr>
        <p:spPr>
          <a:xfrm>
            <a:off x="12364228" y="6553200"/>
            <a:ext cx="10627535" cy="519684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baseline="0">
                <a:solidFill>
                  <a:schemeClr val="bg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  <a:br>
              <a:rPr lang="en-US" dirty="0"/>
            </a:br>
            <a:r>
              <a:rPr lang="en-US" dirty="0"/>
              <a:t>It has survived not only five centuries</a:t>
            </a:r>
          </a:p>
        </p:txBody>
      </p:sp>
      <p:sp>
        <p:nvSpPr>
          <p:cNvPr id="25" name="Текст 6"/>
          <p:cNvSpPr>
            <a:spLocks noGrp="1"/>
          </p:cNvSpPr>
          <p:nvPr>
            <p:ph type="body" sz="quarter" idx="30" hasCustomPrompt="1"/>
          </p:nvPr>
        </p:nvSpPr>
        <p:spPr>
          <a:xfrm>
            <a:off x="12364228" y="5646681"/>
            <a:ext cx="10627535" cy="103986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 b="0" baseline="0">
                <a:solidFill>
                  <a:schemeClr val="accent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Lorem</a:t>
            </a:r>
          </a:p>
        </p:txBody>
      </p:sp>
    </p:spTree>
    <p:extLst>
      <p:ext uri="{BB962C8B-B14F-4D97-AF65-F5344CB8AC3E}">
        <p14:creationId xmlns:p14="http://schemas.microsoft.com/office/powerpoint/2010/main" val="766217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Акцентные плашк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/>
          <p:cNvSpPr/>
          <p:nvPr userDrawn="1"/>
        </p:nvSpPr>
        <p:spPr>
          <a:xfrm>
            <a:off x="1" y="3907504"/>
            <a:ext cx="11668538" cy="737009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7" hasCustomPrompt="1"/>
          </p:nvPr>
        </p:nvSpPr>
        <p:spPr>
          <a:xfrm>
            <a:off x="1297766" y="5697107"/>
            <a:ext cx="9217834" cy="507691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baseline="0">
                <a:solidFill>
                  <a:schemeClr val="bg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28" hasCustomPrompt="1"/>
          </p:nvPr>
        </p:nvSpPr>
        <p:spPr>
          <a:xfrm>
            <a:off x="1297765" y="4790588"/>
            <a:ext cx="9217835" cy="103986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 b="0" baseline="0">
                <a:solidFill>
                  <a:schemeClr val="accent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Lorem</a:t>
            </a:r>
          </a:p>
        </p:txBody>
      </p:sp>
      <p:sp>
        <p:nvSpPr>
          <p:cNvPr id="21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12297582" y="4370696"/>
            <a:ext cx="3749905" cy="209748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62%</a:t>
            </a:r>
            <a:endParaRPr lang="ru-RU" dirty="0"/>
          </a:p>
        </p:txBody>
      </p:sp>
      <p:sp>
        <p:nvSpPr>
          <p:cNvPr id="23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12354962" y="6468184"/>
            <a:ext cx="3761338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is simply dummy</a:t>
            </a:r>
            <a:br>
              <a:rPr lang="en-US" dirty="0"/>
            </a:br>
            <a:r>
              <a:rPr lang="en-US" dirty="0"/>
              <a:t>text of the printing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15106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6" y="7281725"/>
            <a:ext cx="10626783" cy="10507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What is Lorem Ipsum?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8516" y="8328993"/>
            <a:ext cx="14312959" cy="367747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 is simply dummy text of the printing and</a:t>
            </a:r>
            <a:br>
              <a:rPr lang="en-US" dirty="0"/>
            </a:br>
            <a:r>
              <a:rPr lang="en-US" dirty="0"/>
              <a:t>typesetting industry. Lorem Ipsum has been the industry's</a:t>
            </a:r>
            <a:br>
              <a:rPr lang="en-US" dirty="0"/>
            </a:br>
            <a:r>
              <a:rPr lang="en-US" dirty="0"/>
              <a:t>standard dummy text ever since the 1500s, when </a:t>
            </a:r>
            <a:br>
              <a:rPr lang="en-US" dirty="0"/>
            </a:br>
            <a:r>
              <a:rPr lang="en-US" dirty="0"/>
              <a:t>an unknown printer took a galley of type and scrambled</a:t>
            </a:r>
            <a:br>
              <a:rPr lang="en-US" dirty="0"/>
            </a:br>
            <a:r>
              <a:rPr lang="en-US" dirty="0"/>
              <a:t>it to make a type specimen book</a:t>
            </a:r>
            <a:endParaRPr lang="ru-RU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855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я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8517" y="4572001"/>
            <a:ext cx="10626784" cy="367747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Стратегической целью НИТУ «МИСИС», согласно </a:t>
            </a:r>
            <a:br>
              <a:rPr lang="ru-RU" dirty="0"/>
            </a:br>
            <a:r>
              <a:rPr lang="ru-RU" dirty="0"/>
              <a:t>участию в Проекте «5–100», является вхождение </a:t>
            </a:r>
            <a:br>
              <a:rPr lang="ru-RU" dirty="0"/>
            </a:br>
            <a:r>
              <a:rPr lang="ru-RU" dirty="0"/>
              <a:t>и закрепление в числе ведущих мировых университетов </a:t>
            </a:r>
            <a:br>
              <a:rPr lang="ru-RU" dirty="0"/>
            </a:br>
            <a:r>
              <a:rPr lang="ru-RU" dirty="0"/>
              <a:t>по основным международным рейтингам (THE, QS), </a:t>
            </a:r>
            <a:br>
              <a:rPr lang="ru-RU" dirty="0"/>
            </a:br>
            <a:r>
              <a:rPr lang="ru-RU" dirty="0"/>
              <a:t>за счёт фундаментальных и прикладных исследований мирового уровня в материаловедении, нано- и </a:t>
            </a:r>
            <a:r>
              <a:rPr lang="ru-RU" dirty="0" err="1"/>
              <a:t>био</a:t>
            </a:r>
            <a:r>
              <a:rPr lang="ru-RU" dirty="0"/>
              <a:t>-</a:t>
            </a:r>
            <a:br>
              <a:rPr lang="ru-RU" dirty="0"/>
            </a:br>
            <a:r>
              <a:rPr lang="ru-RU" dirty="0"/>
              <a:t>технологиях, металлургии и горном деле.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0" y="8533870"/>
            <a:ext cx="11939588" cy="339308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4943270" y="8909945"/>
            <a:ext cx="6982029" cy="118014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3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ТОП-10</a:t>
            </a:r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25" hasCustomPrompt="1"/>
          </p:nvPr>
        </p:nvSpPr>
        <p:spPr>
          <a:xfrm>
            <a:off x="4956411" y="10189483"/>
            <a:ext cx="6968889" cy="1379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spc="-70" baseline="0">
                <a:solidFill>
                  <a:schemeClr val="bg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Среди лучших вузов России, </a:t>
            </a:r>
            <a:br>
              <a:rPr lang="ru-RU" dirty="0"/>
            </a:br>
            <a:r>
              <a:rPr lang="ru-RU" dirty="0"/>
              <a:t>по версии «Интерфакс»</a:t>
            </a:r>
          </a:p>
        </p:txBody>
      </p:sp>
      <p:pic>
        <p:nvPicPr>
          <p:cNvPr id="20" name="Рисунок 1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81" y="9141922"/>
            <a:ext cx="2286000" cy="18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09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103759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раздела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6035130" y="2029598"/>
            <a:ext cx="6956632" cy="105070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Название данного</a:t>
            </a:r>
            <a:br>
              <a:rPr lang="ru-RU" dirty="0"/>
            </a:br>
            <a:r>
              <a:rPr lang="ru-RU" dirty="0"/>
              <a:t>блока информации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6056666" y="3664028"/>
            <a:ext cx="6937374" cy="265725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Постоянный поиск наиболее эффективных действующих</a:t>
            </a:r>
            <a:br>
              <a:rPr lang="ru-RU" dirty="0"/>
            </a:br>
            <a:r>
              <a:rPr lang="ru-RU" dirty="0"/>
              <a:t>веществ и их комбинаций,</a:t>
            </a:r>
            <a:br>
              <a:rPr lang="ru-RU" dirty="0"/>
            </a:br>
            <a:r>
              <a:rPr lang="ru-RU" dirty="0"/>
              <a:t>а также оригинальные</a:t>
            </a:r>
            <a:br>
              <a:rPr lang="ru-RU" dirty="0"/>
            </a:br>
            <a:r>
              <a:rPr lang="ru-RU" dirty="0"/>
              <a:t>инновационные препараты</a:t>
            </a:r>
          </a:p>
        </p:txBody>
      </p:sp>
    </p:spTree>
    <p:extLst>
      <p:ext uri="{BB962C8B-B14F-4D97-AF65-F5344CB8AC3E}">
        <p14:creationId xmlns:p14="http://schemas.microsoft.com/office/powerpoint/2010/main" val="2522694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6035130" y="2029598"/>
            <a:ext cx="6956632" cy="105070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Название данного</a:t>
            </a:r>
            <a:br>
              <a:rPr lang="ru-RU" dirty="0"/>
            </a:br>
            <a:r>
              <a:rPr lang="ru-RU" dirty="0"/>
              <a:t>блока информации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6056666" y="3664028"/>
            <a:ext cx="6937374" cy="265725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Постоянный поиск наиболее эффективных действующих</a:t>
            </a:r>
            <a:br>
              <a:rPr lang="ru-RU" dirty="0"/>
            </a:br>
            <a:r>
              <a:rPr lang="ru-RU" dirty="0"/>
              <a:t>веществ и их комбинаций,</a:t>
            </a:r>
            <a:br>
              <a:rPr lang="ru-RU" dirty="0"/>
            </a:br>
            <a:r>
              <a:rPr lang="ru-RU" dirty="0"/>
              <a:t>а также оригинальные</a:t>
            </a:r>
            <a:br>
              <a:rPr lang="ru-RU" dirty="0"/>
            </a:br>
            <a:r>
              <a:rPr lang="ru-RU" dirty="0"/>
              <a:t>инновационные препараты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042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103759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раздела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368" y="3512130"/>
            <a:ext cx="3259345" cy="105070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Таблица 2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5007804" y="3512131"/>
            <a:ext cx="6937374" cy="105070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Сопроводительный текст</a:t>
            </a:r>
            <a:br>
              <a:rPr lang="ru-RU" dirty="0"/>
            </a:br>
            <a:r>
              <a:rPr lang="ru-RU" dirty="0"/>
              <a:t>к данной таблице</a:t>
            </a:r>
          </a:p>
        </p:txBody>
      </p:sp>
    </p:spTree>
    <p:extLst>
      <p:ext uri="{BB962C8B-B14F-4D97-AF65-F5344CB8AC3E}">
        <p14:creationId xmlns:p14="http://schemas.microsoft.com/office/powerpoint/2010/main" val="1398338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298516" y="10086693"/>
            <a:ext cx="6937374" cy="265725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Ленинский проспект, д. 4</a:t>
            </a:r>
            <a:br>
              <a:rPr lang="ru-RU" dirty="0"/>
            </a:br>
            <a:r>
              <a:rPr lang="ru-RU" dirty="0"/>
              <a:t>Москва, 119049</a:t>
            </a:r>
            <a:br>
              <a:rPr lang="ru-RU" dirty="0"/>
            </a:br>
            <a:r>
              <a:rPr lang="ru-RU" dirty="0"/>
              <a:t>тел. +7 (495) 955-00-32</a:t>
            </a:r>
            <a:br>
              <a:rPr lang="ru-RU" dirty="0"/>
            </a:br>
            <a:r>
              <a:rPr lang="ru-RU" dirty="0"/>
              <a:t>e-</a:t>
            </a:r>
            <a:r>
              <a:rPr lang="ru-RU" dirty="0" err="1"/>
              <a:t>mail</a:t>
            </a:r>
            <a:r>
              <a:rPr lang="ru-RU" dirty="0"/>
              <a:t>: kancela@misis.ru</a:t>
            </a:r>
            <a:br>
              <a:rPr lang="ru-RU" dirty="0"/>
            </a:br>
            <a:r>
              <a:rPr lang="ru-RU" dirty="0"/>
              <a:t>misis.ru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7184650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Спасибо</a:t>
            </a:r>
            <a:br>
              <a:rPr lang="ru-RU" dirty="0"/>
            </a:br>
            <a:r>
              <a:rPr lang="ru-RU" dirty="0"/>
              <a:t>за внимание!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584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7890843"/>
            <a:ext cx="9952581" cy="2091357"/>
          </a:xfrm>
        </p:spPr>
        <p:txBody>
          <a:bodyPr anchor="t">
            <a:noAutofit/>
          </a:bodyPr>
          <a:lstStyle>
            <a:lvl1pPr algn="l">
              <a:lnSpc>
                <a:spcPts val="7700"/>
              </a:lnSpc>
              <a:defRPr sz="8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8516" y="10362149"/>
            <a:ext cx="9952581" cy="121022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/>
              <a:t>Подзаголовок в одну, две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00460" y="11867187"/>
            <a:ext cx="3033416" cy="7302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054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9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или глав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362700" y="5147643"/>
            <a:ext cx="12573000" cy="5539407"/>
          </a:xfrm>
        </p:spPr>
        <p:txBody>
          <a:bodyPr anchor="t">
            <a:noAutofit/>
          </a:bodyPr>
          <a:lstStyle>
            <a:lvl1pPr marL="0" marR="0" indent="0" algn="l" defTabSz="1828709" rtl="0" eaLnBrk="1" fontAlgn="auto" latinLnBrk="0" hangingPunct="1">
              <a:lnSpc>
                <a:spcPts val="137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9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1828709" rtl="0" eaLnBrk="1" fontAlgn="auto" latinLnBrk="0" hangingPunct="1">
              <a:lnSpc>
                <a:spcPts val="137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</a:t>
            </a:r>
            <a:r>
              <a:rPr lang="ru-RU" dirty="0"/>
              <a:t>Заголовок</a:t>
            </a:r>
            <a:br>
              <a:rPr lang="ru-RU" dirty="0"/>
            </a:br>
            <a:r>
              <a:rPr lang="en-US" dirty="0"/>
              <a:t>       </a:t>
            </a:r>
            <a:r>
              <a:rPr lang="ru-RU" dirty="0"/>
              <a:t>раздела</a:t>
            </a:r>
            <a:br>
              <a:rPr lang="ru-RU" dirty="0"/>
            </a:br>
            <a:r>
              <a:rPr lang="ru-RU" dirty="0"/>
              <a:t>или главы</a:t>
            </a:r>
            <a:br>
              <a:rPr lang="ru-RU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81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9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или глава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7620000" y="5147643"/>
            <a:ext cx="12573000" cy="3748707"/>
          </a:xfrm>
        </p:spPr>
        <p:txBody>
          <a:bodyPr anchor="t">
            <a:noAutofit/>
          </a:bodyPr>
          <a:lstStyle>
            <a:lvl1pPr algn="l">
              <a:lnSpc>
                <a:spcPts val="13700"/>
              </a:lnSpc>
              <a:defRPr sz="159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br>
              <a:rPr lang="en-US" dirty="0"/>
            </a:br>
            <a:r>
              <a:rPr lang="en-US" dirty="0"/>
              <a:t>     </a:t>
            </a:r>
            <a:r>
              <a:rPr lang="ru-RU" dirty="0"/>
              <a:t>короткий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600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9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или глав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7" y="2163817"/>
            <a:ext cx="7451784" cy="3130078"/>
          </a:xfrm>
        </p:spPr>
        <p:txBody>
          <a:bodyPr anchor="t">
            <a:noAutofit/>
          </a:bodyPr>
          <a:lstStyle>
            <a:lvl1pPr algn="l">
              <a:lnSpc>
                <a:spcPts val="7700"/>
              </a:lnSpc>
              <a:defRPr sz="86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  <a:br>
              <a:rPr lang="ru-RU" dirty="0"/>
            </a:br>
            <a:r>
              <a:rPr lang="ru-RU" dirty="0"/>
              <a:t>или главы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8516" y="7017374"/>
            <a:ext cx="9952581" cy="299290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bg2"/>
                </a:solidFill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/>
              <a:t>При наличии может</a:t>
            </a:r>
            <a:br>
              <a:rPr lang="ru-RU" dirty="0"/>
            </a:br>
            <a:r>
              <a:rPr lang="ru-RU" dirty="0"/>
              <a:t>размещаться общая</a:t>
            </a:r>
            <a:br>
              <a:rPr lang="ru-RU" dirty="0"/>
            </a:br>
            <a:r>
              <a:rPr lang="ru-RU" dirty="0"/>
              <a:t>информация данного</a:t>
            </a:r>
            <a:br>
              <a:rPr lang="ru-RU" dirty="0"/>
            </a:br>
            <a:r>
              <a:rPr lang="ru-RU" dirty="0"/>
              <a:t>раздела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00460" y="11867187"/>
            <a:ext cx="3033416" cy="7302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065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9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нфограф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6" y="4379496"/>
            <a:ext cx="10626783" cy="10507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What is Lorem Ipsum?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8516" y="5787113"/>
            <a:ext cx="10626783" cy="654299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 is simply dummy </a:t>
            </a:r>
            <a:br>
              <a:rPr lang="en-US" dirty="0"/>
            </a:br>
            <a:r>
              <a:rPr lang="en-US" dirty="0"/>
              <a:t>of the printing and typesetting industry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Lorem Ipsum has been the industry's</a:t>
            </a:r>
            <a:br>
              <a:rPr lang="en-US" dirty="0"/>
            </a:br>
            <a:r>
              <a:rPr lang="en-US" dirty="0"/>
              <a:t>standard dummy text ever since the 1500s, when an unknown printer took a galley</a:t>
            </a:r>
            <a:br>
              <a:rPr lang="en-US" dirty="0"/>
            </a:br>
            <a:r>
              <a:rPr lang="en-US" dirty="0"/>
              <a:t>of type and scrambled it to make a type</a:t>
            </a:r>
            <a:br>
              <a:rPr lang="en-US" dirty="0"/>
            </a:br>
            <a:r>
              <a:rPr lang="en-US" dirty="0"/>
              <a:t>specimen book</a:t>
            </a:r>
            <a:endParaRPr lang="ru-RU" dirty="0"/>
          </a:p>
        </p:txBody>
      </p:sp>
      <p:sp>
        <p:nvSpPr>
          <p:cNvPr id="9" name="Текст 6"/>
          <p:cNvSpPr>
            <a:spLocks noGrp="1"/>
          </p:cNvSpPr>
          <p:nvPr>
            <p:ph type="body" sz="quarter" idx="13" hasCustomPrompt="1"/>
          </p:nvPr>
        </p:nvSpPr>
        <p:spPr>
          <a:xfrm>
            <a:off x="18060989" y="9152022"/>
            <a:ext cx="4930774" cy="59355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endParaRPr lang="ru-RU" dirty="0"/>
          </a:p>
        </p:txBody>
      </p:sp>
      <p:sp>
        <p:nvSpPr>
          <p:cNvPr id="10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18060989" y="9745579"/>
            <a:ext cx="4930774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is simply dummy text</a:t>
            </a:r>
            <a:br>
              <a:rPr lang="en-US" dirty="0"/>
            </a:br>
            <a:r>
              <a:rPr lang="en-US" dirty="0"/>
              <a:t>Lorem Ipsum is simply </a:t>
            </a:r>
            <a:endParaRPr lang="ru-RU" dirty="0"/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15878842" y="8839203"/>
            <a:ext cx="2120397" cy="226995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72</a:t>
            </a:r>
            <a:endParaRPr lang="ru-RU" dirty="0"/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16" hasCustomPrompt="1"/>
          </p:nvPr>
        </p:nvSpPr>
        <p:spPr>
          <a:xfrm>
            <a:off x="16050292" y="4474746"/>
            <a:ext cx="7362158" cy="247850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«Хотел бы отметить особую роль НИТУ «</a:t>
            </a:r>
            <a:r>
              <a:rPr lang="ru-RU" dirty="0" err="1"/>
              <a:t>МИСиС</a:t>
            </a:r>
            <a:r>
              <a:rPr lang="ru-RU" dirty="0"/>
              <a:t>»</a:t>
            </a:r>
            <a:br>
              <a:rPr lang="ru-RU" dirty="0"/>
            </a:br>
            <a:r>
              <a:rPr lang="ru-RU" dirty="0"/>
              <a:t>в подготовке специалистов для предприятий ОМК.</a:t>
            </a:r>
            <a:br>
              <a:rPr lang="ru-RU" dirty="0"/>
            </a:br>
            <a:r>
              <a:rPr lang="ru-RU" dirty="0"/>
              <a:t>Блестящее качество образования и глубина знаний</a:t>
            </a:r>
            <a:br>
              <a:rPr lang="ru-RU" dirty="0"/>
            </a:br>
            <a:r>
              <a:rPr lang="ru-RU" dirty="0"/>
              <a:t>наших сотрудников, уникальные учебные программы</a:t>
            </a:r>
            <a:br>
              <a:rPr lang="ru-RU" dirty="0"/>
            </a:br>
            <a:r>
              <a:rPr lang="ru-RU" dirty="0"/>
              <a:t>университета, в том числе разработанные специально</a:t>
            </a:r>
            <a:br>
              <a:rPr lang="ru-RU" dirty="0"/>
            </a:br>
            <a:r>
              <a:rPr lang="ru-RU" dirty="0"/>
              <a:t>для нас, — один из главных факторов успеха ОМК»</a:t>
            </a:r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17" hasCustomPrompt="1"/>
          </p:nvPr>
        </p:nvSpPr>
        <p:spPr>
          <a:xfrm>
            <a:off x="16050292" y="7110162"/>
            <a:ext cx="7362158" cy="30931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Анатолий Седых</a:t>
            </a:r>
          </a:p>
        </p:txBody>
      </p:sp>
      <p:sp>
        <p:nvSpPr>
          <p:cNvPr id="14" name="Текст 6"/>
          <p:cNvSpPr>
            <a:spLocks noGrp="1"/>
          </p:cNvSpPr>
          <p:nvPr>
            <p:ph type="body" sz="quarter" idx="18" hasCustomPrompt="1"/>
          </p:nvPr>
        </p:nvSpPr>
        <p:spPr>
          <a:xfrm>
            <a:off x="16050292" y="7382126"/>
            <a:ext cx="7362158" cy="8284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Председатель правления АО «ОМК».</a:t>
            </a:r>
            <a:br>
              <a:rPr lang="ru-RU" dirty="0"/>
            </a:br>
            <a:r>
              <a:rPr lang="ru-RU" dirty="0"/>
              <a:t>Выпускник МИСИС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950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 userDrawn="1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 userDrawn="1">
          <p15:clr>
            <a:srgbClr val="FBAE40"/>
          </p15:clr>
        </p15:guide>
        <p15:guide id="16" orient="horz" pos="555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нфографик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737165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раздела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7" y="3760060"/>
            <a:ext cx="8461710" cy="293014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Lorem Ipsum is simply dummy</a:t>
            </a:r>
            <a:br>
              <a:rPr lang="en-US" dirty="0"/>
            </a:br>
            <a:r>
              <a:rPr lang="en-US" dirty="0"/>
              <a:t>text of the printing and typesetting</a:t>
            </a:r>
            <a:br>
              <a:rPr lang="en-US" dirty="0"/>
            </a:br>
            <a:r>
              <a:rPr lang="en-US" dirty="0"/>
              <a:t>industry. Lorem Ipsum has been</a:t>
            </a:r>
            <a:br>
              <a:rPr lang="en-US" dirty="0"/>
            </a:br>
            <a:r>
              <a:rPr lang="en-US" dirty="0"/>
              <a:t>the industry's standard dummy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363313" y="7655253"/>
            <a:ext cx="10682129" cy="467486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 has been the industry's </a:t>
            </a:r>
            <a:br>
              <a:rPr lang="en-US" dirty="0"/>
            </a:br>
            <a:r>
              <a:rPr lang="en-US" dirty="0"/>
              <a:t>standard dummy text ever since the 1500s,</a:t>
            </a:r>
            <a:br>
              <a:rPr lang="en-US" dirty="0"/>
            </a:br>
            <a:r>
              <a:rPr lang="en-US" dirty="0"/>
              <a:t>when an unknown printer took a galley </a:t>
            </a:r>
          </a:p>
          <a:p>
            <a:pPr lvl="0"/>
            <a:r>
              <a:rPr lang="en-US" dirty="0"/>
              <a:t>Lorem Ipsum has been the industry's </a:t>
            </a:r>
            <a:br>
              <a:rPr lang="en-US" dirty="0"/>
            </a:br>
            <a:r>
              <a:rPr lang="en-US" dirty="0"/>
              <a:t>standard dummy text ever since the 1500s,</a:t>
            </a:r>
            <a:br>
              <a:rPr lang="en-US" dirty="0"/>
            </a:br>
            <a:r>
              <a:rPr lang="en-US" dirty="0"/>
              <a:t>when an unknown printer took a galley</a:t>
            </a:r>
            <a:endParaRPr lang="ru-RU" dirty="0"/>
          </a:p>
        </p:txBody>
      </p:sp>
      <p:sp>
        <p:nvSpPr>
          <p:cNvPr id="10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12354962" y="5364110"/>
            <a:ext cx="3256513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is simply</a:t>
            </a:r>
            <a:br>
              <a:rPr lang="en-US" dirty="0"/>
            </a:br>
            <a:r>
              <a:rPr lang="en-US" dirty="0"/>
              <a:t>dummy text</a:t>
            </a:r>
            <a:endParaRPr lang="ru-RU" dirty="0"/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12297582" y="3326258"/>
            <a:ext cx="3313893" cy="20378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23</a:t>
            </a:r>
            <a:endParaRPr lang="ru-RU" dirty="0"/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16" hasCustomPrompt="1"/>
          </p:nvPr>
        </p:nvSpPr>
        <p:spPr>
          <a:xfrm>
            <a:off x="1298516" y="7672908"/>
            <a:ext cx="7129868" cy="247850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«НИТУ «МИСИС» полноправно вошёл в «обойму» тех организаций, которые сотрудничают с CERN. Теперь НИТУ «МИСИС» — не только университет, блистающий в области новых материалов и технологий, но и организация, имеющая отношение к участию России  в самых ярких проектах в области</a:t>
            </a:r>
            <a:r>
              <a:rPr lang="en-US" dirty="0"/>
              <a:t> </a:t>
            </a:r>
            <a:r>
              <a:rPr lang="ru-RU" dirty="0"/>
              <a:t>физики частиц»</a:t>
            </a:r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17" hasCustomPrompt="1"/>
          </p:nvPr>
        </p:nvSpPr>
        <p:spPr>
          <a:xfrm>
            <a:off x="1298516" y="10548418"/>
            <a:ext cx="7129868" cy="2719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Григорий Трубников</a:t>
            </a:r>
          </a:p>
        </p:txBody>
      </p:sp>
      <p:sp>
        <p:nvSpPr>
          <p:cNvPr id="14" name="Текст 6"/>
          <p:cNvSpPr>
            <a:spLocks noGrp="1"/>
          </p:cNvSpPr>
          <p:nvPr>
            <p:ph type="body" sz="quarter" idx="18" hasCustomPrompt="1"/>
          </p:nvPr>
        </p:nvSpPr>
        <p:spPr>
          <a:xfrm>
            <a:off x="1298516" y="10820381"/>
            <a:ext cx="7129868" cy="8284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заместитель министра науки </a:t>
            </a:r>
            <a:br>
              <a:rPr lang="ru-RU" dirty="0"/>
            </a:br>
            <a:r>
              <a:rPr lang="ru-RU" dirty="0"/>
              <a:t>и высшего образования РФ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6047487" y="5364110"/>
            <a:ext cx="3256513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is simply</a:t>
            </a:r>
            <a:br>
              <a:rPr lang="en-US" dirty="0"/>
            </a:br>
            <a:r>
              <a:rPr lang="en-US" dirty="0"/>
              <a:t>dummy text</a:t>
            </a:r>
            <a:endParaRPr lang="ru-RU" dirty="0"/>
          </a:p>
        </p:txBody>
      </p:sp>
      <p:sp>
        <p:nvSpPr>
          <p:cNvPr id="21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15990107" y="3326258"/>
            <a:ext cx="3313893" cy="20378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115</a:t>
            </a:r>
            <a:endParaRPr lang="ru-RU" dirty="0"/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24" hasCustomPrompt="1"/>
          </p:nvPr>
        </p:nvSpPr>
        <p:spPr>
          <a:xfrm>
            <a:off x="19722471" y="5364110"/>
            <a:ext cx="3256513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is simply</a:t>
            </a:r>
            <a:br>
              <a:rPr lang="en-US" dirty="0"/>
            </a:br>
            <a:r>
              <a:rPr lang="en-US" dirty="0"/>
              <a:t>dummy text</a:t>
            </a:r>
            <a:endParaRPr lang="ru-RU" dirty="0"/>
          </a:p>
        </p:txBody>
      </p:sp>
      <p:sp>
        <p:nvSpPr>
          <p:cNvPr id="23" name="Текст 6"/>
          <p:cNvSpPr>
            <a:spLocks noGrp="1"/>
          </p:cNvSpPr>
          <p:nvPr>
            <p:ph type="body" sz="quarter" idx="25" hasCustomPrompt="1"/>
          </p:nvPr>
        </p:nvSpPr>
        <p:spPr>
          <a:xfrm>
            <a:off x="19665091" y="3326258"/>
            <a:ext cx="3313893" cy="20378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98246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нфографик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7" y="2030650"/>
            <a:ext cx="6956483" cy="293014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Lorem Ipsum is simply</a:t>
            </a:r>
            <a:br>
              <a:rPr lang="en-US" dirty="0"/>
            </a:br>
            <a:r>
              <a:rPr lang="en-US" dirty="0"/>
              <a:t>dummy text of the printing and typesetting industry</a:t>
            </a:r>
          </a:p>
          <a:p>
            <a:pPr lvl="0"/>
            <a:r>
              <a:rPr lang="en-US" dirty="0"/>
              <a:t>Lorem Ipsum has been</a:t>
            </a:r>
            <a:br>
              <a:rPr lang="en-US" dirty="0"/>
            </a:br>
            <a:r>
              <a:rPr lang="en-US" dirty="0"/>
              <a:t>the industry's standard dummy text ever since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347575" y="8534188"/>
            <a:ext cx="10738355" cy="95663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Lorem Ipsum Lorem</a:t>
            </a:r>
            <a:endParaRPr lang="ru-RU" dirty="0"/>
          </a:p>
        </p:txBody>
      </p:sp>
      <p:sp>
        <p:nvSpPr>
          <p:cNvPr id="10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12354962" y="3744860"/>
            <a:ext cx="3761338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is simply dummy</a:t>
            </a:r>
            <a:br>
              <a:rPr lang="en-US" dirty="0"/>
            </a:br>
            <a:r>
              <a:rPr lang="en-US" dirty="0"/>
              <a:t>text of the printing</a:t>
            </a:r>
            <a:endParaRPr lang="ru-RU" dirty="0"/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12297582" y="1707008"/>
            <a:ext cx="3749905" cy="20378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62%</a:t>
            </a:r>
            <a:endParaRPr lang="ru-RU" dirty="0"/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16" hasCustomPrompt="1"/>
          </p:nvPr>
        </p:nvSpPr>
        <p:spPr>
          <a:xfrm>
            <a:off x="1298516" y="7096435"/>
            <a:ext cx="6135954" cy="2875509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«НИТУ «МИСИС» полноправно вошёл в «обойму» тех организаций, которые сотрудничают с CERN. Теперь НИТУ «МИСИС» — не только университет, блистающий в области новых материалов и технологий, но и организация, имеющая отношение к участию  России в самых ярких проектах в области</a:t>
            </a:r>
            <a:r>
              <a:rPr lang="en-US" dirty="0"/>
              <a:t> </a:t>
            </a:r>
            <a:r>
              <a:rPr lang="ru-RU" dirty="0"/>
              <a:t>физики частиц»</a:t>
            </a:r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17" hasCustomPrompt="1"/>
          </p:nvPr>
        </p:nvSpPr>
        <p:spPr>
          <a:xfrm>
            <a:off x="1298516" y="10309875"/>
            <a:ext cx="6956484" cy="2719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Григорий Трубников</a:t>
            </a:r>
          </a:p>
        </p:txBody>
      </p:sp>
      <p:sp>
        <p:nvSpPr>
          <p:cNvPr id="14" name="Текст 6"/>
          <p:cNvSpPr>
            <a:spLocks noGrp="1"/>
          </p:cNvSpPr>
          <p:nvPr>
            <p:ph type="body" sz="quarter" idx="18" hasCustomPrompt="1"/>
          </p:nvPr>
        </p:nvSpPr>
        <p:spPr>
          <a:xfrm>
            <a:off x="1298516" y="10581838"/>
            <a:ext cx="6956484" cy="8291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заместитель министра науки </a:t>
            </a:r>
            <a:br>
              <a:rPr lang="ru-RU" dirty="0"/>
            </a:br>
            <a:r>
              <a:rPr lang="ru-RU" dirty="0"/>
              <a:t>и высшего образования РФ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4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2363313" y="9448799"/>
            <a:ext cx="10738355" cy="290036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 is simply dummy text of the</a:t>
            </a:r>
            <a:br>
              <a:rPr lang="en-US" dirty="0"/>
            </a:br>
            <a:r>
              <a:rPr lang="en-US" dirty="0"/>
              <a:t>printing and typesetting industry Lorem Ipsum has been the industry's standard dummy text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3563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103759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раздела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6" y="3655596"/>
            <a:ext cx="10626783" cy="10507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What is Lorem Ipsum?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5399" y="5123398"/>
            <a:ext cx="6937375" cy="6542999"/>
          </a:xfrm>
        </p:spPr>
        <p:txBody>
          <a:bodyPr>
            <a:noAutofit/>
          </a:bodyPr>
          <a:lstStyle>
            <a:lvl1pPr marL="723900" indent="-723900">
              <a:lnSpc>
                <a:spcPct val="100000"/>
              </a:lnSpc>
              <a:spcBef>
                <a:spcPts val="0"/>
              </a:spcBef>
              <a:buFontTx/>
              <a:buBlip>
                <a:blip r:embed="rId3"/>
              </a:buBlip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Организация и управление научно-образовательным</a:t>
            </a:r>
            <a:br>
              <a:rPr lang="ru-RU" dirty="0"/>
            </a:br>
            <a:r>
              <a:rPr lang="ru-RU" dirty="0"/>
              <a:t>процессом по программам</a:t>
            </a:r>
            <a:br>
              <a:rPr lang="ru-RU" dirty="0"/>
            </a:br>
            <a:r>
              <a:rPr lang="ru-RU" dirty="0"/>
              <a:t>подготовки научно-</a:t>
            </a:r>
            <a:br>
              <a:rPr lang="ru-RU" dirty="0"/>
            </a:br>
            <a:r>
              <a:rPr lang="ru-RU" dirty="0"/>
              <a:t>педагогических кадров</a:t>
            </a:r>
            <a:br>
              <a:rPr lang="ru-RU" dirty="0"/>
            </a:br>
            <a:r>
              <a:rPr lang="ru-RU" dirty="0"/>
              <a:t>в аспирантуре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ru-RU" dirty="0"/>
              <a:t>Разработка нормативной</a:t>
            </a:r>
            <a:br>
              <a:rPr lang="ru-RU" dirty="0"/>
            </a:br>
            <a:r>
              <a:rPr lang="ru-RU" dirty="0"/>
              <a:t>и методической документации</a:t>
            </a:r>
            <a:br>
              <a:rPr lang="ru-RU" dirty="0"/>
            </a:br>
            <a:r>
              <a:rPr lang="ru-RU" dirty="0"/>
              <a:t>по осуществлению </a:t>
            </a:r>
            <a:br>
              <a:rPr lang="ru-RU" dirty="0"/>
            </a:br>
            <a:r>
              <a:rPr lang="ru-RU" dirty="0"/>
              <a:t>научно-образовательной</a:t>
            </a:r>
            <a:br>
              <a:rPr lang="ru-RU" dirty="0"/>
            </a:br>
            <a:r>
              <a:rPr lang="ru-RU" dirty="0"/>
              <a:t>деятельности в аспирантуре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8674101" y="5123397"/>
            <a:ext cx="6937374" cy="6542999"/>
          </a:xfrm>
        </p:spPr>
        <p:txBody>
          <a:bodyPr>
            <a:noAutofit/>
          </a:bodyPr>
          <a:lstStyle>
            <a:lvl1pPr marL="723900" indent="-723900">
              <a:lnSpc>
                <a:spcPct val="100000"/>
              </a:lnSpc>
              <a:spcBef>
                <a:spcPts val="0"/>
              </a:spcBef>
              <a:buFontTx/>
              <a:buBlip>
                <a:blip r:embed="rId3"/>
              </a:buBlip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Организация и управление научно-образовательным</a:t>
            </a:r>
            <a:br>
              <a:rPr lang="ru-RU" dirty="0"/>
            </a:br>
            <a:r>
              <a:rPr lang="ru-RU" dirty="0"/>
              <a:t>процессом по программам</a:t>
            </a:r>
            <a:br>
              <a:rPr lang="ru-RU" dirty="0"/>
            </a:br>
            <a:r>
              <a:rPr lang="ru-RU" dirty="0"/>
              <a:t>подготовки научно-</a:t>
            </a:r>
            <a:br>
              <a:rPr lang="ru-RU" dirty="0"/>
            </a:br>
            <a:r>
              <a:rPr lang="ru-RU" dirty="0"/>
              <a:t>педагогических кадров</a:t>
            </a:r>
            <a:br>
              <a:rPr lang="ru-RU" dirty="0"/>
            </a:br>
            <a:r>
              <a:rPr lang="ru-RU" dirty="0"/>
              <a:t>в аспирантуре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ru-RU" dirty="0"/>
              <a:t>Разработка нормативной</a:t>
            </a:r>
            <a:br>
              <a:rPr lang="ru-RU" dirty="0"/>
            </a:br>
            <a:r>
              <a:rPr lang="ru-RU" dirty="0"/>
              <a:t>и методической документации</a:t>
            </a:r>
            <a:br>
              <a:rPr lang="ru-RU" dirty="0"/>
            </a:br>
            <a:r>
              <a:rPr lang="ru-RU" dirty="0"/>
              <a:t>по осуществлению </a:t>
            </a:r>
            <a:br>
              <a:rPr lang="ru-RU" dirty="0"/>
            </a:br>
            <a:r>
              <a:rPr lang="ru-RU" dirty="0"/>
              <a:t>научно-образовательной</a:t>
            </a:r>
            <a:br>
              <a:rPr lang="ru-RU" dirty="0"/>
            </a:br>
            <a:r>
              <a:rPr lang="ru-RU" dirty="0"/>
              <a:t>деятельности в аспирантуре</a:t>
            </a:r>
          </a:p>
        </p:txBody>
      </p:sp>
      <p:sp>
        <p:nvSpPr>
          <p:cNvPr id="21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16052801" y="5123397"/>
            <a:ext cx="6938961" cy="6542999"/>
          </a:xfrm>
        </p:spPr>
        <p:txBody>
          <a:bodyPr>
            <a:noAutofit/>
          </a:bodyPr>
          <a:lstStyle>
            <a:lvl1pPr marL="723900" indent="-723900">
              <a:lnSpc>
                <a:spcPct val="100000"/>
              </a:lnSpc>
              <a:spcBef>
                <a:spcPts val="0"/>
              </a:spcBef>
              <a:buFontTx/>
              <a:buBlip>
                <a:blip r:embed="rId3"/>
              </a:buBlip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Организация и управление научно-образовательным</a:t>
            </a:r>
            <a:br>
              <a:rPr lang="ru-RU" dirty="0"/>
            </a:br>
            <a:r>
              <a:rPr lang="ru-RU" dirty="0"/>
              <a:t>процессом по программам</a:t>
            </a:r>
            <a:br>
              <a:rPr lang="ru-RU" dirty="0"/>
            </a:br>
            <a:r>
              <a:rPr lang="ru-RU" dirty="0"/>
              <a:t>подготовки научно-</a:t>
            </a:r>
            <a:br>
              <a:rPr lang="ru-RU" dirty="0"/>
            </a:br>
            <a:r>
              <a:rPr lang="ru-RU" dirty="0"/>
              <a:t>педагогических кадров</a:t>
            </a:r>
            <a:br>
              <a:rPr lang="ru-RU" dirty="0"/>
            </a:br>
            <a:r>
              <a:rPr lang="ru-RU" dirty="0"/>
              <a:t>в аспирантуре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ru-RU" dirty="0"/>
              <a:t>Разработка нормативной</a:t>
            </a:r>
            <a:br>
              <a:rPr lang="ru-RU" dirty="0"/>
            </a:br>
            <a:r>
              <a:rPr lang="ru-RU" dirty="0"/>
              <a:t>и методической документации</a:t>
            </a:r>
            <a:br>
              <a:rPr lang="ru-RU" dirty="0"/>
            </a:br>
            <a:r>
              <a:rPr lang="ru-RU" dirty="0"/>
              <a:t>по осуществлению </a:t>
            </a:r>
            <a:br>
              <a:rPr lang="ru-RU" dirty="0"/>
            </a:br>
            <a:r>
              <a:rPr lang="ru-RU" dirty="0"/>
              <a:t>научно-образовательной</a:t>
            </a:r>
            <a:br>
              <a:rPr lang="ru-RU" dirty="0"/>
            </a:br>
            <a:r>
              <a:rPr lang="ru-RU" dirty="0"/>
              <a:t>деятельности в аспирантуре</a:t>
            </a:r>
          </a:p>
        </p:txBody>
      </p:sp>
    </p:spTree>
    <p:extLst>
      <p:ext uri="{BB962C8B-B14F-4D97-AF65-F5344CB8AC3E}">
        <p14:creationId xmlns:p14="http://schemas.microsoft.com/office/powerpoint/2010/main" val="3236260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 userDrawn="1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5E2A4-72D4-4DC4-9470-54C0EE06E4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3532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6" r:id="rId3"/>
    <p:sldLayoutId id="2147483677" r:id="rId4"/>
    <p:sldLayoutId id="2147483678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</p:sldLayoutIdLst>
  <p:hf hdr="0"/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298516" y="4158221"/>
            <a:ext cx="10609949" cy="553867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8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Объектно-ориентированное программирование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3BA9A4DA-1004-4D6E-864A-3CAFEB3193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8517" y="10292316"/>
            <a:ext cx="9716813" cy="1531089"/>
          </a:xfrm>
        </p:spPr>
        <p:txBody>
          <a:bodyPr>
            <a:normAutofit/>
          </a:bodyPr>
          <a:lstStyle/>
          <a:p>
            <a:r>
              <a:rPr lang="ru-RU" sz="4800" dirty="0"/>
              <a:t>Немирович Марк Анатольевич</a:t>
            </a:r>
          </a:p>
        </p:txBody>
      </p:sp>
    </p:spTree>
    <p:extLst>
      <p:ext uri="{BB962C8B-B14F-4D97-AF65-F5344CB8AC3E}">
        <p14:creationId xmlns:p14="http://schemas.microsoft.com/office/powerpoint/2010/main" val="897167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7459BE-2ECC-4856-B21E-2494872DD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55637" y="382042"/>
            <a:ext cx="6471137" cy="1424679"/>
          </a:xfrm>
        </p:spPr>
        <p:txBody>
          <a:bodyPr/>
          <a:lstStyle/>
          <a:p>
            <a:r>
              <a:rPr lang="ru-RU" sz="6600" dirty="0">
                <a:solidFill>
                  <a:schemeClr val="accent4"/>
                </a:solidFill>
                <a:ea typeface="Tahoma" panose="020B0604030504040204" pitchFamily="34" charset="0"/>
                <a:cs typeface="Tahoma" panose="020B0604030504040204" pitchFamily="34" charset="0"/>
              </a:rPr>
              <a:t>Наследование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DA9633-816B-4C35-B666-ABCD436025C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/>
              <a:pPr/>
              <a:t>10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FD02ED0-7017-48D7-8C38-D358F97E4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028" y="1919960"/>
            <a:ext cx="18228354" cy="1025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29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4471969" y="3466214"/>
            <a:ext cx="15438474" cy="6783572"/>
          </a:xfr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9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Раздел 9</a:t>
            </a:r>
            <a:br>
              <a:rPr lang="ru-RU" sz="9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u-RU" sz="9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9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Работа с потоками и файлами</a:t>
            </a:r>
            <a:endParaRPr lang="ru-RU" sz="7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534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5904706" y="4983646"/>
            <a:ext cx="12573000" cy="3748707"/>
          </a:xfr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9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Глава </a:t>
            </a:r>
            <a:r>
              <a:rPr lang="en-US" sz="9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br>
              <a:rPr lang="ru-RU" sz="9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9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Работа с потоками</a:t>
            </a:r>
            <a:endParaRPr lang="ru-RU" sz="7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853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7459BE-2ECC-4856-B21E-2494872DD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37690" y="451013"/>
            <a:ext cx="5707031" cy="1424679"/>
          </a:xfrm>
        </p:spPr>
        <p:txBody>
          <a:bodyPr/>
          <a:lstStyle/>
          <a:p>
            <a:pPr algn="ctr"/>
            <a:r>
              <a:rPr lang="en-US" sz="6600" dirty="0">
                <a:solidFill>
                  <a:schemeClr val="accent4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Stream</a:t>
            </a:r>
            <a:endParaRPr lang="ru-RU" sz="6600" dirty="0">
              <a:solidFill>
                <a:schemeClr val="accent4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DA9633-816B-4C35-B666-ABCD436025C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/>
              <a:pPr/>
              <a:t>13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B9F67C-7B32-4C5B-A545-725277752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781" y="2225046"/>
            <a:ext cx="21598848" cy="926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39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7459BE-2ECC-4856-B21E-2494872DD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7179" y="382042"/>
            <a:ext cx="12428052" cy="1424679"/>
          </a:xfrm>
        </p:spPr>
        <p:txBody>
          <a:bodyPr/>
          <a:lstStyle/>
          <a:p>
            <a:pPr algn="ctr"/>
            <a:r>
              <a:rPr lang="en-US" sz="6600" dirty="0">
                <a:solidFill>
                  <a:schemeClr val="accent4"/>
                </a:solidFill>
                <a:ea typeface="Tahoma" panose="020B0604030504040204" pitchFamily="34" charset="0"/>
                <a:cs typeface="Tahoma" panose="020B0604030504040204" pitchFamily="34" charset="0"/>
              </a:rPr>
              <a:t>File</a:t>
            </a:r>
            <a:endParaRPr lang="ru-RU" sz="6600" dirty="0">
              <a:solidFill>
                <a:schemeClr val="accent4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DA9633-816B-4C35-B666-ABCD436025C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/>
              <a:pPr/>
              <a:t>14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507B88-2D60-4C30-84B3-7B148EC38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294" y="3106057"/>
            <a:ext cx="20403824" cy="750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17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7459BE-2ECC-4856-B21E-2494872DD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37690" y="451013"/>
            <a:ext cx="5707031" cy="1424679"/>
          </a:xfrm>
        </p:spPr>
        <p:txBody>
          <a:bodyPr/>
          <a:lstStyle/>
          <a:p>
            <a:pPr algn="ctr"/>
            <a:r>
              <a:rPr lang="en-US" sz="6600" dirty="0">
                <a:solidFill>
                  <a:schemeClr val="accent4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Directory</a:t>
            </a:r>
            <a:endParaRPr lang="ru-RU" sz="6600" dirty="0">
              <a:solidFill>
                <a:schemeClr val="accent4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DA9633-816B-4C35-B666-ABCD436025C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/>
              <a:pPr/>
              <a:t>15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3AA1DD-793C-4B18-97EE-402CA4D29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612" y="2180736"/>
            <a:ext cx="13819188" cy="935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88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7459BE-2ECC-4856-B21E-2494872DD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9249" y="393988"/>
            <a:ext cx="12098170" cy="1103759"/>
          </a:xfrm>
        </p:spPr>
        <p:txBody>
          <a:bodyPr/>
          <a:lstStyle/>
          <a:p>
            <a:pPr algn="ctr"/>
            <a:r>
              <a:rPr lang="en-US" sz="6600" dirty="0">
                <a:solidFill>
                  <a:schemeClr val="accent4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Save and read file to the folder</a:t>
            </a:r>
            <a:endParaRPr lang="ru-RU" sz="6600" dirty="0">
              <a:solidFill>
                <a:schemeClr val="accent4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DA9633-816B-4C35-B666-ABCD436025C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/>
              <a:pPr/>
              <a:t>16</a:t>
            </a:fld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5AEB8D1-EB68-4568-B374-F580D40EB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162629" y="2032000"/>
            <a:ext cx="20831411" cy="11290012"/>
          </a:xfrm>
        </p:spPr>
        <p:txBody>
          <a:bodyPr/>
          <a:lstStyle/>
          <a:p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Получаем путь к рабочему столу текущего пользователя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desktopPath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Environment.GetFolderPath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Environment.SpecialFolder.Desktop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Создаем путь к новому файлу на рабочем столе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path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Path.Combine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desktopPath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"example.txt"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textToAdd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"Hello, world!"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Запись строки в файл, перезаписывая его содержимое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File.WriteAllText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(path,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textToAdd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Добавление строки в файл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StreamWriter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writer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File.AppendText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(path))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writer.WriteLine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"Additional line"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Чтение всего файла в строку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content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File.ReadAllText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(path);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Console.WriteLine(content);</a:t>
            </a:r>
          </a:p>
          <a:p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Построчное чтение файла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StreamReader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reader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StreamReader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(path))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line;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while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((line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reader.ReadLine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()) !=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null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Console.WriteLine(line);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8887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5904706" y="4983646"/>
            <a:ext cx="12573000" cy="3748707"/>
          </a:xfr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9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Глава </a:t>
            </a:r>
            <a:r>
              <a:rPr lang="en-US" sz="9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br>
              <a:rPr lang="ru-RU" sz="9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9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JSON</a:t>
            </a:r>
            <a:r>
              <a:rPr lang="ru-RU" sz="9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формат</a:t>
            </a:r>
            <a:endParaRPr lang="ru-RU" sz="7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487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7459BE-2ECC-4856-B21E-2494872DD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37690" y="451013"/>
            <a:ext cx="5707031" cy="1424679"/>
          </a:xfrm>
        </p:spPr>
        <p:txBody>
          <a:bodyPr/>
          <a:lstStyle/>
          <a:p>
            <a:pPr algn="ctr"/>
            <a:r>
              <a:rPr lang="en-US" sz="6600" dirty="0">
                <a:solidFill>
                  <a:schemeClr val="accent4"/>
                </a:solidFill>
                <a:ea typeface="Tahoma" panose="020B0604030504040204" pitchFamily="34" charset="0"/>
                <a:cs typeface="Tahoma" panose="020B0604030504040204" pitchFamily="34" charset="0"/>
              </a:rPr>
              <a:t>JSON</a:t>
            </a:r>
            <a:endParaRPr lang="ru-RU" sz="6600" dirty="0">
              <a:solidFill>
                <a:schemeClr val="accent4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DA9633-816B-4C35-B666-ABCD436025C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/>
              <a:pPr/>
              <a:t>18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7487911-D303-4522-95AE-A694BF3E9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200" y="1875692"/>
            <a:ext cx="15890010" cy="1119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22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7459BE-2ECC-4856-B21E-2494872DD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4411" y="451013"/>
            <a:ext cx="7113590" cy="1424679"/>
          </a:xfrm>
        </p:spPr>
        <p:txBody>
          <a:bodyPr/>
          <a:lstStyle/>
          <a:p>
            <a:pPr algn="ctr"/>
            <a:r>
              <a:rPr lang="en-US" sz="6600" dirty="0">
                <a:solidFill>
                  <a:schemeClr val="accent4"/>
                </a:solidFill>
                <a:ea typeface="Tahoma" panose="020B0604030504040204" pitchFamily="34" charset="0"/>
                <a:cs typeface="Tahoma" panose="020B0604030504040204" pitchFamily="34" charset="0"/>
              </a:rPr>
              <a:t>JSON structure</a:t>
            </a:r>
            <a:endParaRPr lang="ru-RU" sz="6600" dirty="0">
              <a:solidFill>
                <a:schemeClr val="accent4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DA9633-816B-4C35-B666-ABCD436025C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/>
              <a:pPr/>
              <a:t>19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65E724-4BE9-43BB-83C1-A97C126CF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424" y="1901371"/>
            <a:ext cx="14711564" cy="991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296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4471969" y="4337538"/>
            <a:ext cx="15438474" cy="5040924"/>
          </a:xfr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9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Раздел 8 </a:t>
            </a:r>
            <a:br>
              <a:rPr lang="ru-RU" sz="9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u-RU" sz="9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9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Строковый тип данных</a:t>
            </a:r>
            <a:endParaRPr lang="ru-RU" sz="7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820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7459BE-2ECC-4856-B21E-2494872DD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9249" y="393988"/>
            <a:ext cx="12098170" cy="1103759"/>
          </a:xfrm>
        </p:spPr>
        <p:txBody>
          <a:bodyPr/>
          <a:lstStyle/>
          <a:p>
            <a:pPr algn="ctr"/>
            <a:r>
              <a:rPr lang="en-US" sz="6600" dirty="0" err="1">
                <a:solidFill>
                  <a:schemeClr val="accent4"/>
                </a:solidFill>
                <a:ea typeface="Tahoma" panose="020B0604030504040204" pitchFamily="34" charset="0"/>
                <a:cs typeface="Tahoma" panose="020B0604030504040204" pitchFamily="34" charset="0"/>
              </a:rPr>
              <a:t>Baaaaad</a:t>
            </a:r>
            <a:r>
              <a:rPr lang="en-US" sz="6600" dirty="0">
                <a:solidFill>
                  <a:schemeClr val="accent4"/>
                </a:solidFill>
                <a:ea typeface="Tahoma" panose="020B0604030504040204" pitchFamily="34" charset="0"/>
                <a:cs typeface="Tahoma" panose="020B0604030504040204" pitchFamily="34" charset="0"/>
              </a:rPr>
              <a:t>!</a:t>
            </a:r>
            <a:endParaRPr lang="ru-RU" sz="6600" dirty="0">
              <a:solidFill>
                <a:schemeClr val="accent4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DA9633-816B-4C35-B666-ABCD436025C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5AEB8D1-EB68-4568-B374-F580D40EB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162629" y="2032000"/>
            <a:ext cx="20831411" cy="11290012"/>
          </a:xfrm>
        </p:spPr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System;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System.Text.Json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Person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Name {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Age {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IsStudent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Address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[] Hobbies {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Address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Street {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City {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Program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Main()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ru-RU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Создание объекта для </a:t>
            </a:r>
            <a:r>
              <a:rPr lang="ru-RU" sz="18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сериализации</a:t>
            </a:r>
            <a:endParaRPr lang="ru-R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person =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Person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Name =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"John Doe"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Age = 30,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IsStudent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false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Address =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Address { Street =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"123 Main St"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City =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"Anytown"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},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Hobbies =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[] {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"reading"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"hiking"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"photography"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};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ru-RU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ru-RU" sz="18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Сериализация</a:t>
            </a:r>
            <a:r>
              <a:rPr lang="ru-RU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 объекта в JSON строку</a:t>
            </a:r>
            <a:endParaRPr lang="ru-R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json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JsonSerializer.Serialize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(person);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Console.WriteLine(json);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ru-RU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ru-RU" sz="18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Десериализация</a:t>
            </a:r>
            <a:r>
              <a:rPr lang="ru-RU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 JSON строки в объект</a:t>
            </a:r>
            <a:endParaRPr lang="ru-RU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Person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deserializedPerson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JsonSerializer.Deserialize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&lt;Person&gt;(json);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Console.WriteLine(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$"Name: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deserializedPerson.Name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, Age: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deserializedPerson.Age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56453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7459BE-2ECC-4856-B21E-2494872DD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9249" y="393988"/>
            <a:ext cx="12098170" cy="1103759"/>
          </a:xfrm>
        </p:spPr>
        <p:txBody>
          <a:bodyPr/>
          <a:lstStyle/>
          <a:p>
            <a:pPr algn="ctr"/>
            <a:r>
              <a:rPr lang="en-US" sz="6600" dirty="0">
                <a:solidFill>
                  <a:schemeClr val="accent4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So, how to do it?</a:t>
            </a:r>
            <a:endParaRPr lang="ru-RU" sz="6600" dirty="0">
              <a:solidFill>
                <a:schemeClr val="accent4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DA9633-816B-4C35-B666-ABCD436025C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/>
              <a:pPr/>
              <a:t>21</a:t>
            </a:fld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5AEB8D1-EB68-4568-B374-F580D40EB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162629" y="2032000"/>
            <a:ext cx="20831411" cy="11290012"/>
          </a:xfrm>
        </p:spPr>
        <p:txBody>
          <a:bodyPr/>
          <a:lstStyle/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System;</a:t>
            </a: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System.Text.Json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System.Text.Json.Serialization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  <a:endParaRPr lang="en-US" sz="2400" dirty="0">
              <a:solidFill>
                <a:srgbClr val="0000FF"/>
              </a:solidFill>
              <a:latin typeface="Cascadia Mono" panose="020B0609020000020004" pitchFamily="49" charset="0"/>
            </a:endParaRPr>
          </a:p>
          <a:p>
            <a:endParaRPr lang="en-US" sz="2400" dirty="0">
              <a:solidFill>
                <a:srgbClr val="0000FF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latin typeface="Cascadia Mono" panose="020B0609020000020004" pitchFamily="49" charset="0"/>
              </a:rPr>
              <a:t>Program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Main()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Создание объекта для </a:t>
            </a:r>
            <a:r>
              <a:rPr lang="ru-RU" sz="24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сериализации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person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Person(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"John Doe"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30,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false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Address(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"123 Main St"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"Anytown"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),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[] {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"reading"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"hiking"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"photography"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}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);</a:t>
            </a:r>
          </a:p>
          <a:p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ru-RU" sz="24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Сериализация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 объекта в JSON строку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json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JsonSerializer.Serialize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(person);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Console.WriteLine(json);</a:t>
            </a:r>
          </a:p>
          <a:p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ru-RU" sz="24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Десериализация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 JSON строки в объект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Person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deserializedPerson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JsonSerializer.Deserialize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&lt;Person&gt;(json);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Console.WriteLine(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$"Name: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deserializedPerson.Name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, Age: 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deserializedPerson.Age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90653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7459BE-2ECC-4856-B21E-2494872DD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9249" y="393988"/>
            <a:ext cx="12098170" cy="1103759"/>
          </a:xfrm>
        </p:spPr>
        <p:txBody>
          <a:bodyPr/>
          <a:lstStyle/>
          <a:p>
            <a:pPr algn="ctr"/>
            <a:r>
              <a:rPr lang="en-US" sz="6600" dirty="0">
                <a:solidFill>
                  <a:schemeClr val="accent4"/>
                </a:solidFill>
                <a:ea typeface="Tahoma" panose="020B0604030504040204" pitchFamily="34" charset="0"/>
                <a:cs typeface="Tahoma" panose="020B0604030504040204" pitchFamily="34" charset="0"/>
              </a:rPr>
              <a:t>Use attribute</a:t>
            </a:r>
            <a:endParaRPr lang="ru-RU" sz="6600" dirty="0">
              <a:solidFill>
                <a:schemeClr val="accent4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DA9633-816B-4C35-B666-ABCD436025C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/>
              <a:pPr/>
              <a:t>22</a:t>
            </a:fld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5AEB8D1-EB68-4568-B374-F580D40EB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162629" y="2032000"/>
            <a:ext cx="20831411" cy="11290012"/>
          </a:xfrm>
        </p:spPr>
        <p:txBody>
          <a:bodyPr/>
          <a:lstStyle/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latin typeface="Cascadia Mono" panose="020B0609020000020004" pitchFamily="49" charset="0"/>
              </a:rPr>
              <a:t>Person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Name {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Age {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IsStudent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Address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Address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[] Hobbies {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</a:p>
          <a:p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[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JsonConstructor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]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latin typeface="Cascadia Mono" panose="020B0609020000020004" pitchFamily="49" charset="0"/>
              </a:rPr>
              <a:t>Person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name,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age,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isStudent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Address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address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[] hobbies)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Name = name;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Age = age;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IsStudent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isStudent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Address = address;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Hobbies = hobbies;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latin typeface="Cascadia Mono" panose="020B0609020000020004" pitchFamily="49" charset="0"/>
              </a:rPr>
              <a:t>Address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Street {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City {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</a:p>
          <a:p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[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JsonConstructor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]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latin typeface="Cascadia Mono" panose="020B0609020000020004" pitchFamily="49" charset="0"/>
              </a:rPr>
              <a:t>Address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street,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city)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Street = street;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City = city;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46459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7459BE-2ECC-4856-B21E-2494872DD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47982" y="393988"/>
            <a:ext cx="15860704" cy="1103759"/>
          </a:xfrm>
        </p:spPr>
        <p:txBody>
          <a:bodyPr/>
          <a:lstStyle/>
          <a:p>
            <a:pPr algn="ctr"/>
            <a:r>
              <a:rPr lang="en-US" sz="6600" dirty="0">
                <a:solidFill>
                  <a:schemeClr val="accent4"/>
                </a:solidFill>
                <a:ea typeface="Tahoma" panose="020B0604030504040204" pitchFamily="34" charset="0"/>
                <a:cs typeface="Tahoma" panose="020B0604030504040204" pitchFamily="34" charset="0"/>
              </a:rPr>
              <a:t>For </a:t>
            </a:r>
            <a:r>
              <a:rPr lang="en-US" sz="6600" dirty="0" err="1">
                <a:solidFill>
                  <a:schemeClr val="accent4"/>
                </a:solidFill>
                <a:ea typeface="Tahoma" panose="020B0604030504040204" pitchFamily="34" charset="0"/>
                <a:cs typeface="Tahoma" panose="020B0604030504040204" pitchFamily="34" charset="0"/>
              </a:rPr>
              <a:t>Newtonsoft</a:t>
            </a:r>
            <a:r>
              <a:rPr lang="en-US" sz="6600" dirty="0">
                <a:solidFill>
                  <a:schemeClr val="accent4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no need to use attribute</a:t>
            </a:r>
            <a:endParaRPr lang="ru-RU" sz="6600" dirty="0">
              <a:solidFill>
                <a:schemeClr val="accent4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DA9633-816B-4C35-B666-ABCD436025C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/>
              <a:pPr/>
              <a:t>23</a:t>
            </a:fld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5AEB8D1-EB68-4568-B374-F580D40EB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162629" y="1886857"/>
            <a:ext cx="20831411" cy="11713029"/>
          </a:xfrm>
        </p:spPr>
        <p:txBody>
          <a:bodyPr/>
          <a:lstStyle/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System;</a:t>
            </a: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Newtonsoft.Json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latin typeface="Cascadia Mono" panose="020B0609020000020004" pitchFamily="49" charset="0"/>
              </a:rPr>
              <a:t>Person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Name {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Age {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IsStudent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Address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Address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[] Hobbies {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</a:p>
          <a:p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latin typeface="Cascadia Mono" panose="020B0609020000020004" pitchFamily="49" charset="0"/>
              </a:rPr>
              <a:t>Person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name,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age,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isStudent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Address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address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[] hobbies)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Name = name;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Age = age;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IsStudent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isStudent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Address = address;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Hobbies = hobbies;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latin typeface="Cascadia Mono" panose="020B0609020000020004" pitchFamily="49" charset="0"/>
              </a:rPr>
              <a:t>Address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Street {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City {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</a:p>
          <a:p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latin typeface="Cascadia Mono" panose="020B0609020000020004" pitchFamily="49" charset="0"/>
              </a:rPr>
              <a:t>Address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street,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city)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Street = street;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City = city;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958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5904706" y="4983646"/>
            <a:ext cx="12573000" cy="3748707"/>
          </a:xfr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9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Глава </a:t>
            </a:r>
            <a:r>
              <a:rPr lang="en-US" sz="9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br>
              <a:rPr lang="ru-RU" sz="9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9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XML </a:t>
            </a:r>
            <a:r>
              <a:rPr lang="ru-RU" sz="9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формат</a:t>
            </a:r>
            <a:endParaRPr lang="ru-RU" sz="7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356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7459BE-2ECC-4856-B21E-2494872DD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37690" y="451013"/>
            <a:ext cx="5707031" cy="1424679"/>
          </a:xfrm>
        </p:spPr>
        <p:txBody>
          <a:bodyPr/>
          <a:lstStyle/>
          <a:p>
            <a:pPr algn="ctr"/>
            <a:r>
              <a:rPr lang="en-US" sz="6600" dirty="0">
                <a:solidFill>
                  <a:schemeClr val="accent4"/>
                </a:solidFill>
                <a:ea typeface="Tahoma" panose="020B0604030504040204" pitchFamily="34" charset="0"/>
                <a:cs typeface="Tahoma" panose="020B0604030504040204" pitchFamily="34" charset="0"/>
              </a:rPr>
              <a:t>XML</a:t>
            </a:r>
            <a:endParaRPr lang="ru-RU" sz="6600" dirty="0">
              <a:solidFill>
                <a:schemeClr val="accent4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DA9633-816B-4C35-B666-ABCD436025C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/>
              <a:pPr/>
              <a:t>25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8BCF3F4-3A4F-4E62-8CB4-32833F823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257" y="1861904"/>
            <a:ext cx="17763898" cy="999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33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7459BE-2ECC-4856-B21E-2494872DD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37690" y="451013"/>
            <a:ext cx="5707031" cy="1424679"/>
          </a:xfrm>
        </p:spPr>
        <p:txBody>
          <a:bodyPr/>
          <a:lstStyle/>
          <a:p>
            <a:pPr algn="ctr"/>
            <a:r>
              <a:rPr lang="en-US" sz="6600" dirty="0">
                <a:solidFill>
                  <a:schemeClr val="accent4"/>
                </a:solidFill>
                <a:ea typeface="Tahoma" panose="020B0604030504040204" pitchFamily="34" charset="0"/>
                <a:cs typeface="Tahoma" panose="020B0604030504040204" pitchFamily="34" charset="0"/>
              </a:rPr>
              <a:t>XML structure</a:t>
            </a:r>
            <a:endParaRPr lang="ru-RU" sz="6600" dirty="0">
              <a:solidFill>
                <a:schemeClr val="accent4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DA9633-816B-4C35-B666-ABCD436025C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/>
              <a:pPr/>
              <a:t>26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340C00-9138-4F72-8F1C-C62A4F945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723" y="3106057"/>
            <a:ext cx="17868966" cy="750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352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7459BE-2ECC-4856-B21E-2494872DD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47982" y="393988"/>
            <a:ext cx="15860704" cy="1103759"/>
          </a:xfrm>
        </p:spPr>
        <p:txBody>
          <a:bodyPr/>
          <a:lstStyle/>
          <a:p>
            <a:pPr algn="ctr"/>
            <a:r>
              <a:rPr lang="en-US" sz="6600" dirty="0">
                <a:solidFill>
                  <a:schemeClr val="accent4"/>
                </a:solidFill>
                <a:ea typeface="Tahoma" panose="020B0604030504040204" pitchFamily="34" charset="0"/>
                <a:cs typeface="Tahoma" panose="020B0604030504040204" pitchFamily="34" charset="0"/>
              </a:rPr>
              <a:t>Main</a:t>
            </a:r>
            <a:endParaRPr lang="ru-RU" sz="6600" dirty="0">
              <a:solidFill>
                <a:schemeClr val="accent4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DA9633-816B-4C35-B666-ABCD436025C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/>
              <a:pPr/>
              <a:t>27</a:t>
            </a:fld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5AEB8D1-EB68-4568-B374-F580D40EB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162629" y="1886857"/>
            <a:ext cx="20831411" cy="11713029"/>
          </a:xfrm>
        </p:spPr>
        <p:txBody>
          <a:bodyPr/>
          <a:lstStyle/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System;</a:t>
            </a: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System.Collections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System.IO;</a:t>
            </a: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System.Xml.Serialization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latin typeface="Cascadia Mono" panose="020B0609020000020004" pitchFamily="49" charset="0"/>
              </a:rPr>
              <a:t>Test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Main()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Test t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Test();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t.SerializeCollection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"coll.xml"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SerializeCollection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filename)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Employees Emps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Employees();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Note that only the collection is serialized -- not the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en-US" sz="24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CollectionName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 or any other public property of the class.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Emps.CollectionName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"Employees"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Employee John100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Employee(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"John"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"100xxx"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Emps.Add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(John100);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XmlSerializer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x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XmlSerializer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typeof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(Employees));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TextWriter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writer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StreamWriter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(filename);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x.Serialize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(writer, Emps);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3200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244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7459BE-2ECC-4856-B21E-2494872DD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47982" y="393988"/>
            <a:ext cx="15860704" cy="1103759"/>
          </a:xfrm>
        </p:spPr>
        <p:txBody>
          <a:bodyPr/>
          <a:lstStyle/>
          <a:p>
            <a:pPr algn="ctr"/>
            <a:r>
              <a:rPr lang="en-US" sz="6600" dirty="0">
                <a:solidFill>
                  <a:schemeClr val="accent4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Classes</a:t>
            </a:r>
            <a:endParaRPr lang="ru-RU" sz="6600" dirty="0">
              <a:solidFill>
                <a:schemeClr val="accent4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DA9633-816B-4C35-B666-ABCD436025C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/>
              <a:pPr/>
              <a:t>28</a:t>
            </a:fld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5AEB8D1-EB68-4568-B374-F580D40EB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162629" y="1886857"/>
            <a:ext cx="20831411" cy="11713029"/>
          </a:xfrm>
        </p:spPr>
        <p:txBody>
          <a:bodyPr/>
          <a:lstStyle/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Employees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: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ICollection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CollectionName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ArrayList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empArray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ArrayList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Employee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this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index] =&gt; (Employee)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empArray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[index];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CopyTo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(Array a,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index)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empArray.CopyTo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(a, index);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Count =&gt;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empArray.Count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SyncRoot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=&gt;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this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IsSynchronized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=&gt;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false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IEnumerator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GetEnumerator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 =&gt;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empArray.GetEnumerator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Add(Employee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newEmployee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empArray.Add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newEmployee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Employee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EmpName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EmpID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Employee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 { }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Employee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empName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empID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EmpName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empName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EmpID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empID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9270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5904706" y="4983646"/>
            <a:ext cx="12573000" cy="3748707"/>
          </a:xfr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9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Глава </a:t>
            </a:r>
            <a:r>
              <a:rPr lang="en-US" sz="9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br>
              <a:rPr lang="ru-RU" sz="9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9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Binary </a:t>
            </a:r>
            <a:r>
              <a:rPr lang="ru-RU" sz="9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формат</a:t>
            </a:r>
            <a:endParaRPr lang="ru-RU" sz="7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274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7459BE-2ECC-4856-B21E-2494872DD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6411" y="817471"/>
            <a:ext cx="8129589" cy="996815"/>
          </a:xfrm>
        </p:spPr>
        <p:txBody>
          <a:bodyPr/>
          <a:lstStyle/>
          <a:p>
            <a:r>
              <a:rPr lang="ru-RU" sz="6600" dirty="0">
                <a:solidFill>
                  <a:schemeClr val="accent4"/>
                </a:solidFill>
                <a:ea typeface="Tahoma" panose="020B0604030504040204" pitchFamily="34" charset="0"/>
                <a:cs typeface="Tahoma" panose="020B0604030504040204" pitchFamily="34" charset="0"/>
              </a:rPr>
              <a:t>Символы и строки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DA9633-816B-4C35-B666-ABCD436025C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60D30E-A4A6-48B4-87B6-30F4603147F7}"/>
              </a:ext>
            </a:extLst>
          </p:cNvPr>
          <p:cNvSpPr txBox="1"/>
          <p:nvPr/>
        </p:nvSpPr>
        <p:spPr>
          <a:xfrm>
            <a:off x="2094530" y="3487846"/>
            <a:ext cx="20193349" cy="89562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</a:rPr>
              <a:t>//Одинарные кавычки используются для </a:t>
            </a:r>
            <a:r>
              <a:rPr lang="ru-RU" dirty="0">
                <a:solidFill>
                  <a:srgbClr val="000000"/>
                </a:solidFill>
              </a:rPr>
              <a:t>создания </a:t>
            </a:r>
            <a:r>
              <a:rPr lang="ru-RU" b="0" i="0" dirty="0">
                <a:solidFill>
                  <a:srgbClr val="000000"/>
                </a:solidFill>
                <a:effectLst/>
              </a:rPr>
              <a:t>символов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</a:rPr>
              <a:t>char symbol = 'a’;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</a:rPr>
              <a:t>char digit = ‘5’;</a:t>
            </a:r>
            <a:endParaRPr lang="en-US" dirty="0"/>
          </a:p>
          <a:p>
            <a:r>
              <a:rPr lang="en-US" b="0" i="0" dirty="0">
                <a:solidFill>
                  <a:srgbClr val="000000"/>
                </a:solidFill>
                <a:effectLst/>
              </a:rPr>
              <a:t>char delimiter = ‘;’;</a:t>
            </a:r>
            <a:endParaRPr lang="en-US" dirty="0"/>
          </a:p>
          <a:p>
            <a:br>
              <a:rPr lang="ru-RU" dirty="0"/>
            </a:br>
            <a:r>
              <a:rPr lang="ru-RU" b="0" i="0" dirty="0">
                <a:solidFill>
                  <a:srgbClr val="000000"/>
                </a:solidFill>
                <a:effectLst/>
              </a:rPr>
              <a:t>//Текст должен находиться в двойных кавычках</a:t>
            </a:r>
            <a:br>
              <a:rPr lang="ru-RU" dirty="0"/>
            </a:br>
            <a:r>
              <a:rPr lang="en-US" b="0" i="0" dirty="0">
                <a:solidFill>
                  <a:srgbClr val="000000"/>
                </a:solidFill>
                <a:effectLst/>
              </a:rPr>
              <a:t>string text = “Hello guys”;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</a:rPr>
              <a:t>string text1 = new String (“Text”);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</a:rPr>
              <a:t>string text2 = new String ('O’, 3); //</a:t>
            </a:r>
            <a:r>
              <a:rPr lang="ru-RU" b="0" i="0" dirty="0">
                <a:solidFill>
                  <a:srgbClr val="000000"/>
                </a:solidFill>
                <a:effectLst/>
              </a:rPr>
              <a:t>Создание строки</a:t>
            </a:r>
            <a:r>
              <a:rPr lang="en-US" dirty="0">
                <a:solidFill>
                  <a:srgbClr val="000000"/>
                </a:solidFill>
              </a:rPr>
              <a:t>: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OOO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</a:rPr>
              <a:t>string text3 = new String (new char[] {'W', 'o', 'r', 'd'}); //</a:t>
            </a:r>
            <a:r>
              <a:rPr lang="ru-RU" b="0" i="0" dirty="0">
                <a:solidFill>
                  <a:srgbClr val="000000"/>
                </a:solidFill>
                <a:effectLst/>
              </a:rPr>
              <a:t>Создание строки из массива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</a:t>
            </a:r>
            <a:r>
              <a:rPr lang="ru-RU" b="0" i="0" dirty="0">
                <a:solidFill>
                  <a:srgbClr val="000000"/>
                </a:solidFill>
                <a:effectLst/>
              </a:rPr>
              <a:t>символов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</a:rPr>
              <a:t>string text</a:t>
            </a:r>
            <a:r>
              <a:rPr lang="ru-RU" b="0" i="0" dirty="0">
                <a:solidFill>
                  <a:srgbClr val="000000"/>
                </a:solidFill>
                <a:effectLst/>
              </a:rPr>
              <a:t>4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= “Text</a:t>
            </a:r>
            <a:r>
              <a:rPr lang="ru-RU" b="0" i="0" dirty="0">
                <a:solidFill>
                  <a:srgbClr val="000000"/>
                </a:solidFill>
                <a:effectLst/>
              </a:rPr>
              <a:t>\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nOn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another line</a:t>
            </a:r>
            <a:r>
              <a:rPr lang="en-US" dirty="0">
                <a:solidFill>
                  <a:srgbClr val="000000"/>
                </a:solidFill>
              </a:rPr>
              <a:t>\</a:t>
            </a:r>
            <a:r>
              <a:rPr lang="en-US" dirty="0" err="1">
                <a:solidFill>
                  <a:srgbClr val="000000"/>
                </a:solidFill>
              </a:rPr>
              <a:t>nAnd</a:t>
            </a:r>
            <a:r>
              <a:rPr lang="en-US" dirty="0">
                <a:solidFill>
                  <a:srgbClr val="000000"/>
                </a:solidFill>
              </a:rPr>
              <a:t> another one\n		   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”);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string text5 =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@“Any \-_-/ symbols allowed here”;</a:t>
            </a:r>
            <a:endParaRPr lang="en-US" dirty="0"/>
          </a:p>
        </p:txBody>
      </p:sp>
      <p:pic>
        <p:nvPicPr>
          <p:cNvPr id="2050" name="Picture 2" descr="another one Meaning &amp; Origin | Slang by Dictionary.com">
            <a:extLst>
              <a:ext uri="{FF2B5EF4-FFF2-40B4-BE49-F238E27FC236}">
                <a16:creationId xmlns:a16="http://schemas.microsoft.com/office/drawing/2014/main" id="{0FEFCC12-066E-446C-9F86-29815512F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7937" y="9297236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5879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124071-DC5B-45E3-9CE1-21D50E6078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4706" y="5791200"/>
            <a:ext cx="12573000" cy="2133600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ru-RU" sz="9600" b="1" dirty="0"/>
              <a:t>Вопросы</a:t>
            </a:r>
            <a:endParaRPr lang="ru-RU" sz="7200" b="1" dirty="0"/>
          </a:p>
        </p:txBody>
      </p:sp>
    </p:spTree>
    <p:extLst>
      <p:ext uri="{BB962C8B-B14F-4D97-AF65-F5344CB8AC3E}">
        <p14:creationId xmlns:p14="http://schemas.microsoft.com/office/powerpoint/2010/main" val="3035545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7459BE-2ECC-4856-B21E-2494872DD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7179" y="382043"/>
            <a:ext cx="12428052" cy="953272"/>
          </a:xfrm>
        </p:spPr>
        <p:txBody>
          <a:bodyPr/>
          <a:lstStyle/>
          <a:p>
            <a:pPr algn="ctr"/>
            <a:r>
              <a:rPr lang="en-US" sz="6600" dirty="0">
                <a:solidFill>
                  <a:schemeClr val="accent4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ASCII</a:t>
            </a:r>
            <a:endParaRPr lang="ru-RU" sz="6600" dirty="0">
              <a:solidFill>
                <a:schemeClr val="accent4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DA9633-816B-4C35-B666-ABCD436025C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/>
              <a:pPr/>
              <a:t>4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A0580C-3C01-4BB3-BFDC-3C112A8C9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782" y="1549333"/>
            <a:ext cx="15502846" cy="1061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41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7459BE-2ECC-4856-B21E-2494872DD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77814" y="433044"/>
            <a:ext cx="10626783" cy="1103759"/>
          </a:xfrm>
        </p:spPr>
        <p:txBody>
          <a:bodyPr/>
          <a:lstStyle/>
          <a:p>
            <a:pPr algn="ctr"/>
            <a:r>
              <a:rPr lang="en-US" sz="6600" dirty="0">
                <a:solidFill>
                  <a:schemeClr val="accent4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Char</a:t>
            </a:r>
            <a:endParaRPr lang="ru-RU" sz="6600" dirty="0">
              <a:solidFill>
                <a:schemeClr val="accent4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DA9633-816B-4C35-B666-ABCD436025C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B03582FA-20C4-4489-8584-F30E0F46DB7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80746" y="1961813"/>
            <a:ext cx="21820918" cy="11321143"/>
          </a:xfrm>
        </p:spPr>
        <p:txBody>
          <a:bodyPr/>
          <a:lstStyle/>
          <a:p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 letterA = </a:t>
            </a:r>
            <a:r>
              <a:rPr lang="en-US" sz="2800" dirty="0">
                <a:solidFill>
                  <a:srgbClr val="A31515"/>
                </a:solidFill>
                <a:latin typeface="Cascadia Mono" panose="020B0609020000020004" pitchFamily="49" charset="0"/>
              </a:rPr>
              <a:t>'A'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, digitFive = </a:t>
            </a:r>
            <a:r>
              <a:rPr lang="en-US" sz="2800" dirty="0">
                <a:solidFill>
                  <a:srgbClr val="A31515"/>
                </a:solidFill>
                <a:latin typeface="Cascadia Mono" panose="020B0609020000020004" pitchFamily="49" charset="0"/>
              </a:rPr>
              <a:t>'5'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, symbol = </a:t>
            </a:r>
            <a:r>
              <a:rPr lang="en-US" sz="2800" dirty="0">
                <a:solidFill>
                  <a:srgbClr val="A31515"/>
                </a:solidFill>
                <a:latin typeface="Cascadia Mono" panose="020B0609020000020004" pitchFamily="49" charset="0"/>
              </a:rPr>
              <a:t>'@'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ru-RU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 codeA = (</a:t>
            </a:r>
            <a:r>
              <a:rPr lang="ru-RU" sz="2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ru-RU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)letterA; </a:t>
            </a:r>
            <a:r>
              <a:rPr lang="ru-RU" sz="2800" dirty="0">
                <a:solidFill>
                  <a:srgbClr val="008000"/>
                </a:solidFill>
                <a:latin typeface="Cascadia Mono" panose="020B0609020000020004" pitchFamily="49" charset="0"/>
              </a:rPr>
              <a:t>// Преобразование символа в соответствующий код ASCII/</a:t>
            </a:r>
            <a:r>
              <a:rPr lang="ru-RU" sz="28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Unicode</a:t>
            </a:r>
            <a:endParaRPr lang="ru-RU" sz="2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Console.WriteLine(codeA); </a:t>
            </a:r>
            <a:r>
              <a:rPr lang="en-US" sz="2800" dirty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ru-RU" sz="2800" dirty="0">
                <a:solidFill>
                  <a:srgbClr val="008000"/>
                </a:solidFill>
                <a:latin typeface="Cascadia Mono" panose="020B0609020000020004" pitchFamily="49" charset="0"/>
              </a:rPr>
              <a:t>Выведет 65, поскольку это код символа '</a:t>
            </a:r>
            <a:r>
              <a:rPr lang="en-US" sz="2800" dirty="0">
                <a:solidFill>
                  <a:srgbClr val="008000"/>
                </a:solidFill>
                <a:latin typeface="Cascadia Mono" panose="020B0609020000020004" pitchFamily="49" charset="0"/>
              </a:rPr>
              <a:t>A' </a:t>
            </a:r>
            <a:r>
              <a:rPr lang="ru-RU" sz="2800" dirty="0">
                <a:solidFill>
                  <a:srgbClr val="008000"/>
                </a:solidFill>
                <a:latin typeface="Cascadia Mono" panose="020B0609020000020004" pitchFamily="49" charset="0"/>
              </a:rPr>
              <a:t>в </a:t>
            </a:r>
            <a:r>
              <a:rPr lang="en-US" sz="2800" dirty="0">
                <a:solidFill>
                  <a:srgbClr val="008000"/>
                </a:solidFill>
                <a:latin typeface="Cascadia Mono" panose="020B0609020000020004" pitchFamily="49" charset="0"/>
              </a:rPr>
              <a:t>ASCII </a:t>
            </a:r>
            <a:r>
              <a:rPr lang="ru-RU" sz="2800" dirty="0">
                <a:solidFill>
                  <a:srgbClr val="008000"/>
                </a:solidFill>
                <a:latin typeface="Cascadia Mono" panose="020B0609020000020004" pitchFamily="49" charset="0"/>
              </a:rPr>
              <a:t>и </a:t>
            </a:r>
            <a:r>
              <a:rPr lang="en-US" sz="2800" dirty="0">
                <a:solidFill>
                  <a:srgbClr val="008000"/>
                </a:solidFill>
                <a:latin typeface="Cascadia Mono" panose="020B0609020000020004" pitchFamily="49" charset="0"/>
              </a:rPr>
              <a:t>Unicode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8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ru-RU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 charFromCode = (</a:t>
            </a:r>
            <a:r>
              <a:rPr lang="ru-RU" sz="28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ru-RU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)65; </a:t>
            </a:r>
            <a:r>
              <a:rPr lang="ru-RU" sz="2800" dirty="0">
                <a:solidFill>
                  <a:srgbClr val="008000"/>
                </a:solidFill>
                <a:latin typeface="Cascadia Mono" panose="020B0609020000020004" pitchFamily="49" charset="0"/>
              </a:rPr>
              <a:t>// Преобразование числового кода обратно в символ</a:t>
            </a:r>
            <a:endParaRPr lang="ru-RU" sz="2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Console.WriteLine(charFromCode); </a:t>
            </a:r>
            <a:r>
              <a:rPr lang="en-US" sz="2800" dirty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ru-RU" sz="2800" dirty="0">
                <a:solidFill>
                  <a:srgbClr val="008000"/>
                </a:solidFill>
                <a:latin typeface="Cascadia Mono" panose="020B0609020000020004" pitchFamily="49" charset="0"/>
              </a:rPr>
              <a:t>Выведет ‘</a:t>
            </a:r>
            <a:r>
              <a:rPr lang="en-US" sz="2800" dirty="0">
                <a:solidFill>
                  <a:srgbClr val="008000"/>
                </a:solidFill>
                <a:latin typeface="Cascadia Mono" panose="020B0609020000020004" pitchFamily="49" charset="0"/>
              </a:rPr>
              <a:t>A’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n-NO" sz="28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nn-NO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nn-NO" sz="2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nn-NO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 i = 0; i &lt; 128; i++)</a:t>
            </a:r>
          </a:p>
          <a:p>
            <a:r>
              <a:rPr lang="ru-RU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    Console.WriteLine((</a:t>
            </a:r>
            <a:r>
              <a:rPr lang="ru-RU" sz="28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ru-RU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)i); </a:t>
            </a:r>
            <a:r>
              <a:rPr lang="ru-RU" sz="2800" dirty="0">
                <a:solidFill>
                  <a:srgbClr val="008000"/>
                </a:solidFill>
                <a:latin typeface="Cascadia Mono" panose="020B0609020000020004" pitchFamily="49" charset="0"/>
              </a:rPr>
              <a:t>// Выводит символы ASCII от 0 до 127</a:t>
            </a:r>
            <a:endParaRPr lang="ru-RU" sz="2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 ch = </a:t>
            </a:r>
            <a:r>
              <a:rPr lang="en-US" sz="2800" dirty="0">
                <a:solidFill>
                  <a:srgbClr val="A31515"/>
                </a:solidFill>
                <a:latin typeface="Cascadia Mono" panose="020B0609020000020004" pitchFamily="49" charset="0"/>
              </a:rPr>
              <a:t>'a'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 isDigit =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.IsDigit(ch); </a:t>
            </a:r>
            <a:r>
              <a:rPr lang="en-US" sz="2800" dirty="0">
                <a:solidFill>
                  <a:srgbClr val="008000"/>
                </a:solidFill>
                <a:latin typeface="Cascadia Mono" panose="020B0609020000020004" pitchFamily="49" charset="0"/>
              </a:rPr>
              <a:t>// false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 isLetter =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.IsLetter(ch); </a:t>
            </a:r>
            <a:r>
              <a:rPr lang="en-US" sz="2800" dirty="0">
                <a:solidFill>
                  <a:srgbClr val="008000"/>
                </a:solidFill>
                <a:latin typeface="Cascadia Mono" panose="020B0609020000020004" pitchFamily="49" charset="0"/>
              </a:rPr>
              <a:t>// true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 lowerCase = </a:t>
            </a:r>
            <a:r>
              <a:rPr lang="en-US" sz="2800" dirty="0">
                <a:solidFill>
                  <a:srgbClr val="A31515"/>
                </a:solidFill>
                <a:latin typeface="Cascadia Mono" panose="020B0609020000020004" pitchFamily="49" charset="0"/>
              </a:rPr>
              <a:t>'a'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, upperCase = </a:t>
            </a:r>
            <a:r>
              <a:rPr lang="en-US" sz="2800" dirty="0">
                <a:solidFill>
                  <a:srgbClr val="A31515"/>
                </a:solidFill>
                <a:latin typeface="Cascadia Mono" panose="020B0609020000020004" pitchFamily="49" charset="0"/>
              </a:rPr>
              <a:t>'A'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800" dirty="0">
                <a:solidFill>
                  <a:srgbClr val="008000"/>
                </a:solidFill>
                <a:latin typeface="Cascadia Mono" panose="020B0609020000020004" pitchFamily="49" charset="0"/>
              </a:rPr>
              <a:t>// Проверка на равенство, игнорируя регистр</a:t>
            </a:r>
            <a:endParaRPr lang="ru-RU" sz="2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 isEqualIgnoreCase =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.ToLower(lowerCase) ==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.ToLower(upperCase);</a:t>
            </a:r>
          </a:p>
          <a:p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Console.WriteLine(isEqualIgnoreCase); </a:t>
            </a:r>
            <a:r>
              <a:rPr lang="en-US" sz="2800" dirty="0">
                <a:solidFill>
                  <a:srgbClr val="008000"/>
                </a:solidFill>
                <a:latin typeface="Cascadia Mono" panose="020B0609020000020004" pitchFamily="49" charset="0"/>
              </a:rPr>
              <a:t>// Выведет true</a:t>
            </a:r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2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800" dirty="0">
                <a:solidFill>
                  <a:srgbClr val="008000"/>
                </a:solidFill>
                <a:latin typeface="Cascadia Mono" panose="020B0609020000020004" pitchFamily="49" charset="0"/>
              </a:rPr>
              <a:t>// Преобразование символа в верхний регистр</a:t>
            </a:r>
            <a:endParaRPr lang="ru-RU" sz="2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 upper = </a:t>
            </a:r>
            <a:r>
              <a:rPr lang="en-US" sz="28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.ToUpper(lowerCase);</a:t>
            </a:r>
          </a:p>
          <a:p>
            <a:r>
              <a:rPr lang="en-US" sz="2800" dirty="0">
                <a:solidFill>
                  <a:srgbClr val="000000"/>
                </a:solidFill>
                <a:latin typeface="Cascadia Mono" panose="020B0609020000020004" pitchFamily="49" charset="0"/>
              </a:rPr>
              <a:t>Console.WriteLine(upper); </a:t>
            </a:r>
            <a:r>
              <a:rPr lang="en-US" sz="2800" dirty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ru-RU" sz="2800" dirty="0">
                <a:solidFill>
                  <a:srgbClr val="008000"/>
                </a:solidFill>
                <a:latin typeface="Cascadia Mono" panose="020B0609020000020004" pitchFamily="49" charset="0"/>
              </a:rPr>
              <a:t>Выведет '</a:t>
            </a:r>
            <a:r>
              <a:rPr lang="en-US" sz="2800" dirty="0">
                <a:solidFill>
                  <a:srgbClr val="008000"/>
                </a:solidFill>
                <a:latin typeface="Cascadia Mono" panose="020B0609020000020004" pitchFamily="49" charset="0"/>
              </a:rPr>
              <a:t>A'</a:t>
            </a:r>
            <a:endParaRPr lang="en-US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230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7459BE-2ECC-4856-B21E-2494872DD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0754" y="451013"/>
            <a:ext cx="15560904" cy="1424679"/>
          </a:xfrm>
        </p:spPr>
        <p:txBody>
          <a:bodyPr/>
          <a:lstStyle/>
          <a:p>
            <a:pPr algn="ctr"/>
            <a:r>
              <a:rPr lang="ru-RU" sz="6600" dirty="0">
                <a:solidFill>
                  <a:schemeClr val="accent4"/>
                </a:solidFill>
                <a:ea typeface="Tahoma" panose="020B0604030504040204" pitchFamily="34" charset="0"/>
                <a:cs typeface="Tahoma" panose="020B0604030504040204" pitchFamily="34" charset="0"/>
              </a:rPr>
              <a:t>Что ещё полезного есть в </a:t>
            </a:r>
            <a:r>
              <a:rPr lang="en-US" sz="6600" dirty="0">
                <a:solidFill>
                  <a:schemeClr val="accent4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Char?</a:t>
            </a:r>
            <a:endParaRPr lang="ru-RU" sz="6600" dirty="0">
              <a:solidFill>
                <a:schemeClr val="accent4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DA9633-816B-4C35-B666-ABCD436025C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A981D94-1246-4F4E-9243-50609AF6F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223" y="2180596"/>
            <a:ext cx="20837966" cy="1014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06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7459BE-2ECC-4856-B21E-2494872DD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2982" y="382042"/>
            <a:ext cx="10016448" cy="1424679"/>
          </a:xfrm>
        </p:spPr>
        <p:txBody>
          <a:bodyPr/>
          <a:lstStyle/>
          <a:p>
            <a:r>
              <a:rPr lang="ru-RU" sz="6600" dirty="0">
                <a:solidFill>
                  <a:schemeClr val="accent4"/>
                </a:solidFill>
                <a:ea typeface="Tahoma" panose="020B0604030504040204" pitchFamily="34" charset="0"/>
                <a:cs typeface="Tahoma" panose="020B0604030504040204" pitchFamily="34" charset="0"/>
              </a:rPr>
              <a:t>Операции над строками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DA9633-816B-4C35-B666-ABCD436025C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/>
              <a:pPr/>
              <a:t>7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EBC663-FDDF-43E0-B673-63C71ABC0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605" y="1658186"/>
            <a:ext cx="19507200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967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7459BE-2ECC-4856-B21E-2494872DD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77814" y="433044"/>
            <a:ext cx="10626783" cy="1103759"/>
          </a:xfrm>
        </p:spPr>
        <p:txBody>
          <a:bodyPr/>
          <a:lstStyle/>
          <a:p>
            <a:pPr algn="ctr"/>
            <a:r>
              <a:rPr lang="en-US" sz="6600" dirty="0">
                <a:solidFill>
                  <a:schemeClr val="accent4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String_1</a:t>
            </a:r>
            <a:endParaRPr lang="ru-RU" sz="6600" dirty="0">
              <a:solidFill>
                <a:schemeClr val="accent4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DA9633-816B-4C35-B666-ABCD436025C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B03582FA-20C4-4489-8584-F30E0F46DB7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80746" y="1961813"/>
            <a:ext cx="21820918" cy="11321143"/>
          </a:xfrm>
        </p:spPr>
        <p:txBody>
          <a:bodyPr/>
          <a:lstStyle/>
          <a:p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Конкатенация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hello 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"Hello"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world 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"World"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result = hello +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", 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+ world +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"!"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Или с использованием String.Concat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concatResult = String.Concat(hello,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", 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world,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"!"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Разделение строк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data 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"apple,orange,banana"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[] fruits = data.Split(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','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fruits = ["apple", "orange", "banana"]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Объединение массива строк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[] values = {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"apple"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"orange"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"banana"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};</a:t>
            </a: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combinedString = String.Join(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"; 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values);</a:t>
            </a:r>
          </a:p>
          <a:p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combinedString = "apple; orange; banana"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Подстроки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greeting 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"Hello, World!"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subString = greeting.Substring(7, 5);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"World"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Замена подстрок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original 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"Hello, World!"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replaced = original.Replace(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"World"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"C#"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replaced = "Hello, C#!"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Поиск в строке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text 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"Hello, World!"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indexOfWorld = text.IndexOf(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"World"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Возвращает 7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containsHello = text.Contains(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"Hello"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Возвращает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true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199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7459BE-2ECC-4856-B21E-2494872DD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77814" y="433044"/>
            <a:ext cx="10626783" cy="1103759"/>
          </a:xfrm>
        </p:spPr>
        <p:txBody>
          <a:bodyPr/>
          <a:lstStyle/>
          <a:p>
            <a:pPr algn="ctr"/>
            <a:r>
              <a:rPr lang="en-US" sz="6600" dirty="0">
                <a:solidFill>
                  <a:schemeClr val="accent4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String_2</a:t>
            </a:r>
            <a:endParaRPr lang="ru-RU" sz="6600" dirty="0">
              <a:solidFill>
                <a:schemeClr val="accent4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DA9633-816B-4C35-B666-ABCD436025C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B03582FA-20C4-4489-8584-F30E0F46DB7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80746" y="1961813"/>
            <a:ext cx="21820918" cy="11321143"/>
          </a:xfrm>
        </p:spPr>
        <p:txBody>
          <a:bodyPr/>
          <a:lstStyle/>
          <a:p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Поиск в строке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text 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"Hello, World!"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indexOfWorld = text.IndexOf(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"World"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Возвращает 7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containsHello = text.Contains(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"Hello"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Возвращает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true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Удаление символов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spaced 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  Hello World!  007"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trimmed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spaced.Trim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[] {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' '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'0'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'7'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});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"Hello World!"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Проверка на пустоту или </a:t>
            </a:r>
            <a:r>
              <a:rPr lang="ru-RU" sz="24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null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emptyString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isEmpty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String.IsNullOrEmpty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emptyString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true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nullString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null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isNullOrWhiteSpace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String.IsNullOrWhiteSpace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nullString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true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Сравнение строк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str1 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"hello"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str2 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"HELLO"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areEqualIgnoreCase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String.Equals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(str1, str2,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StringComparison.OrdinalIgnoreCase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en-US" sz="24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areEqualIgnoreCase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 = true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Работа с символами в строке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alphabet 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abcdefg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firstLetter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= alphabet[0]; </a:t>
            </a:r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'a'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ru-RU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Преобразование строки в массив символов</a:t>
            </a:r>
            <a:endParaRPr lang="ru-RU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 sample = </a:t>
            </a:r>
            <a:r>
              <a:rPr lang="en-US" sz="2400" dirty="0">
                <a:solidFill>
                  <a:srgbClr val="A31515"/>
                </a:solidFill>
                <a:latin typeface="Cascadia Mono" panose="020B0609020000020004" pitchFamily="49" charset="0"/>
              </a:rPr>
              <a:t>"Hello"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[] characters = </a:t>
            </a:r>
            <a:r>
              <a:rPr lang="en-US" sz="2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sample.ToCharArray</a:t>
            </a:r>
            <a:r>
              <a:rPr lang="en-US" sz="2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2400" dirty="0">
                <a:solidFill>
                  <a:srgbClr val="008000"/>
                </a:solidFill>
                <a:latin typeface="Cascadia Mono" panose="020B0609020000020004" pitchFamily="49" charset="0"/>
              </a:rPr>
              <a:t>// characters = ['H', 'e', 'l', 'l', 'o'</a:t>
            </a:r>
            <a:endParaRPr lang="en-US" sz="2400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56056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7b046ea12b569ac8bf86d82b576cb1034ccd2f"/>
</p:tagLst>
</file>

<file path=ppt/theme/theme1.xml><?xml version="1.0" encoding="utf-8"?>
<a:theme xmlns:a="http://schemas.openxmlformats.org/drawingml/2006/main" name="Misis">
  <a:themeElements>
    <a:clrScheme name="MISIS">
      <a:dk1>
        <a:sysClr val="windowText" lastClr="000000"/>
      </a:dk1>
      <a:lt1>
        <a:srgbClr val="FFFFFF"/>
      </a:lt1>
      <a:dk2>
        <a:srgbClr val="505569"/>
      </a:dk2>
      <a:lt2>
        <a:srgbClr val="FFFFFF"/>
      </a:lt2>
      <a:accent1>
        <a:srgbClr val="0541F0"/>
      </a:accent1>
      <a:accent2>
        <a:srgbClr val="37EBFF"/>
      </a:accent2>
      <a:accent3>
        <a:srgbClr val="505569"/>
      </a:accent3>
      <a:accent4>
        <a:srgbClr val="0541F0"/>
      </a:accent4>
      <a:accent5>
        <a:srgbClr val="0A1E64"/>
      </a:accent5>
      <a:accent6>
        <a:srgbClr val="0A1E64"/>
      </a:accent6>
      <a:hlink>
        <a:srgbClr val="00B5E2"/>
      </a:hlink>
      <a:folHlink>
        <a:srgbClr val="E4002B"/>
      </a:folHlink>
    </a:clrScheme>
    <a:fontScheme name="Другая 9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4463</TotalTime>
  <Words>3526</Words>
  <Application>Microsoft Office PowerPoint</Application>
  <PresentationFormat>Произвольный</PresentationFormat>
  <Paragraphs>447</Paragraphs>
  <Slides>30</Slides>
  <Notes>26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7" baseType="lpstr">
      <vt:lpstr>TT Norms Pro</vt:lpstr>
      <vt:lpstr>Tahoma</vt:lpstr>
      <vt:lpstr>Arial</vt:lpstr>
      <vt:lpstr>Cascadia Mono</vt:lpstr>
      <vt:lpstr>TT Norms Pro Medium</vt:lpstr>
      <vt:lpstr>Calibri</vt:lpstr>
      <vt:lpstr>Misis</vt:lpstr>
      <vt:lpstr>Объектно-ориентированное программирование</vt:lpstr>
      <vt:lpstr>Раздел 8   Строковый тип данных</vt:lpstr>
      <vt:lpstr>Символы и строки</vt:lpstr>
      <vt:lpstr>ASCII</vt:lpstr>
      <vt:lpstr>Char</vt:lpstr>
      <vt:lpstr>Что ещё полезного есть в Char?</vt:lpstr>
      <vt:lpstr>Операции над строками</vt:lpstr>
      <vt:lpstr>String_1</vt:lpstr>
      <vt:lpstr>String_2</vt:lpstr>
      <vt:lpstr>Наследование</vt:lpstr>
      <vt:lpstr>Раздел 9  Работа с потоками и файлами</vt:lpstr>
      <vt:lpstr>Глава 2 Работа с потоками</vt:lpstr>
      <vt:lpstr>Stream</vt:lpstr>
      <vt:lpstr>File</vt:lpstr>
      <vt:lpstr>Directory</vt:lpstr>
      <vt:lpstr>Save and read file to the folder</vt:lpstr>
      <vt:lpstr>Глава 2 JSON формат</vt:lpstr>
      <vt:lpstr>JSON</vt:lpstr>
      <vt:lpstr>JSON structure</vt:lpstr>
      <vt:lpstr>Baaaaad!</vt:lpstr>
      <vt:lpstr>So, how to do it?</vt:lpstr>
      <vt:lpstr>Use attribute</vt:lpstr>
      <vt:lpstr>For Newtonsoft no need to use attribute</vt:lpstr>
      <vt:lpstr>Глава 3 XML формат</vt:lpstr>
      <vt:lpstr>XML</vt:lpstr>
      <vt:lpstr>XML structure</vt:lpstr>
      <vt:lpstr>Main</vt:lpstr>
      <vt:lpstr>Classes</vt:lpstr>
      <vt:lpstr>Глава 4 Binary формат</vt:lpstr>
      <vt:lpstr>Вопросы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ДД</dc:creator>
  <cp:lastModifiedBy>Маркосиас M</cp:lastModifiedBy>
  <cp:revision>287</cp:revision>
  <dcterms:created xsi:type="dcterms:W3CDTF">2022-07-26T11:52:44Z</dcterms:created>
  <dcterms:modified xsi:type="dcterms:W3CDTF">2024-04-03T09:38:51Z</dcterms:modified>
</cp:coreProperties>
</file>